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9"/>
  </p:notesMasterIdLst>
  <p:sldIdLst>
    <p:sldId id="258" r:id="rId2"/>
    <p:sldId id="262" r:id="rId3"/>
    <p:sldId id="263" r:id="rId4"/>
    <p:sldId id="340" r:id="rId5"/>
    <p:sldId id="335" r:id="rId6"/>
    <p:sldId id="270" r:id="rId7"/>
    <p:sldId id="342" r:id="rId8"/>
    <p:sldId id="301" r:id="rId9"/>
    <p:sldId id="264" r:id="rId10"/>
    <p:sldId id="303" r:id="rId11"/>
    <p:sldId id="294" r:id="rId12"/>
    <p:sldId id="297" r:id="rId13"/>
    <p:sldId id="284" r:id="rId14"/>
    <p:sldId id="283" r:id="rId15"/>
    <p:sldId id="311" r:id="rId16"/>
    <p:sldId id="321" r:id="rId17"/>
    <p:sldId id="339" r:id="rId18"/>
  </p:sldIdLst>
  <p:sldSz cx="9144000" cy="5143500" type="screen16x9"/>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ggNsIXQ0Af4NIvD7glZc2pep7Bu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0D66"/>
    <a:srgbClr val="083A2B"/>
    <a:srgbClr val="DAB02E"/>
    <a:srgbClr val="DD99BC"/>
    <a:srgbClr val="7EBDC3"/>
    <a:srgbClr val="92BDA3"/>
    <a:srgbClr val="A5D5B8"/>
    <a:srgbClr val="FFFFFF"/>
    <a:srgbClr val="586F62"/>
    <a:srgbClr val="C1E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41"/>
    <p:restoredTop sz="86890"/>
  </p:normalViewPr>
  <p:slideViewPr>
    <p:cSldViewPr snapToGrid="0">
      <p:cViewPr varScale="1">
        <p:scale>
          <a:sx n="143" d="100"/>
          <a:sy n="143" d="100"/>
        </p:scale>
        <p:origin x="34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63"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6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68625" y="697225"/>
            <a:ext cx="46738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5322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128 individuals from the Harvard Aging Brain Study. They found that reduced novelty-related activity and reduced functional connectivity between the LC and the hippocampus were associated with steeper cognitive decline over ten years. This was particularly true on the presence of elevated levels of A-beta. This study suggests that LC functional activation can be measured as a potential risk-factor and that it may be predictive of AD-trajectories.</a:t>
            </a: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617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Lin et al. also examined </a:t>
            </a:r>
            <a:r>
              <a:rPr lang="en-US" dirty="0" err="1"/>
              <a:t>NbM</a:t>
            </a:r>
            <a:r>
              <a:rPr lang="en-US" dirty="0"/>
              <a:t> volume in a sample of 28 (14 AD, 14 age matched controls). Using ex-vivo MRI and immunohistochemistry follow-ups, they related imaging measures with cholinergic cell density. They found that </a:t>
            </a:r>
            <a:r>
              <a:rPr lang="en-US" dirty="0" err="1"/>
              <a:t>NbM</a:t>
            </a:r>
            <a:r>
              <a:rPr lang="en-US" dirty="0"/>
              <a:t> volume, and mean diffusivity of white matter tracts projecting from </a:t>
            </a:r>
            <a:r>
              <a:rPr lang="en-US" dirty="0" err="1"/>
              <a:t>NbM</a:t>
            </a:r>
            <a:r>
              <a:rPr lang="en-US" dirty="0"/>
              <a:t> to the temporal lobe were associated cholinergic cell density. Together, this suggests that cholinergic degeneration in </a:t>
            </a:r>
            <a:r>
              <a:rPr lang="en-US" dirty="0" err="1"/>
              <a:t>NbM</a:t>
            </a:r>
            <a:r>
              <a:rPr lang="en-US" dirty="0"/>
              <a:t> may contribute to damaged cortical projections and cognitive decline.</a:t>
            </a: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0555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Moving on to measuring volume and signal intensity in the </a:t>
            </a:r>
            <a:r>
              <a:rPr lang="en-US" dirty="0" err="1"/>
              <a:t>neuromodulatory</a:t>
            </a:r>
            <a:r>
              <a:rPr lang="en-US" dirty="0"/>
              <a:t> subcortical systems, Morris et al. developed a machine learning algorithm to segment the VTA (top) and the Substantia Nigra (bottom) using 3T and 7T MR images. Their sample consisted of 51 subjects, 21 of whom has a mood or anxiety disorder. They found that VTA integrity (measured by signal intensity) was associated with motivation scores. The machine learning methods used here might be useful in the future if we are trying to segment these small nuclei on lower resolution scanners.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Dahl et al. aggregated across published LC maps to yield a high confidence meta-mask, which corresponds well with previously published post-mortem reports. </a:t>
            </a: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6416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Moving on to the final focus area, let’s talk about tau accumulation and the locus Coeruleus!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 big area of discussion is whether LC degeneration and tau accumulation are a normal part of aging, or whether it should be considered a prodromal stage of Alzheimer’s disease. In a study by Jacobs et al., they looked at LC integrity carriers of PSEN-1. Carriers are predestined to develop </a:t>
            </a:r>
            <a:r>
              <a:rPr lang="en-US" dirty="0" err="1"/>
              <a:t>autosomoal</a:t>
            </a:r>
            <a:r>
              <a:rPr lang="en-US" dirty="0"/>
              <a:t> dominant AD at an early age. They found that LC integrity started to decline at age 32 in carriers, 12 years before clinical onset, and 20 years earlier than in sporadic AD. LC integrity was associated with memory scores, and this relationship was mediated by tau accumulation in posterior parietal regions. Additionally, LC integrity was correlated with cortical accumulation of Amyloid beta, measured by PiB PET, cortical Tau, measured by </a:t>
            </a:r>
            <a:r>
              <a:rPr lang="en-US" dirty="0" err="1"/>
              <a:t>flortaucipir</a:t>
            </a:r>
            <a:r>
              <a:rPr lang="en-US" dirty="0"/>
              <a:t>. And perhaps most excitingly, they found a relationship between the change in LC intensity and the change in precuneus tau burden during longitudinal follow-ups (subset of 10 carriers and 7 non-carriers). As LC intensity decreased, tau burden increased. These sorts of longitudinal studies, and the opportunity to study ADAD is crucial to understanding the etiology of AD and how LC may be involved in the disease’s earliest stages.</a:t>
            </a: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0198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a study of post-mortem tissue, </a:t>
            </a:r>
            <a:r>
              <a:rPr lang="en-US" dirty="0" err="1"/>
              <a:t>Gilvesy</a:t>
            </a:r>
            <a:r>
              <a:rPr lang="en-US" dirty="0"/>
              <a:t> et al. show that tau-burden in the LC increases with </a:t>
            </a:r>
            <a:r>
              <a:rPr lang="en-US" dirty="0" err="1"/>
              <a:t>Braak</a:t>
            </a:r>
            <a:r>
              <a:rPr lang="en-US" dirty="0"/>
              <a:t> stage. They suggest that LC neurons are uniquely susceptible because the cytoskeleton is repeatedly reorganized for homeostatic adaptation. This paper suggests that more rostral areas of LC accumulate more tau, and that this may result in its spread to hippocampus, EC, and other AD-vulnerable regions along LC projections.</a:t>
            </a:r>
          </a:p>
          <a:p>
            <a:pPr marL="0" lvl="0" indent="0" algn="l" rtl="0">
              <a:lnSpc>
                <a:spcPct val="100000"/>
              </a:lnSpc>
              <a:spcBef>
                <a:spcPts val="0"/>
              </a:spcBef>
              <a:spcAft>
                <a:spcPts val="0"/>
              </a:spcAft>
              <a:buSzPts val="1100"/>
              <a:buNone/>
            </a:pP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2187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a study of 35 patients, Murray et al. measured ptau217 and ptau181 in plasma. In autopsy follow ups they found that plasma tau levels were associated with parietal tau and amyloid. They also found that LC cell count was predictive of plasma tau, but </a:t>
            </a:r>
            <a:r>
              <a:rPr lang="en-US" dirty="0" err="1"/>
              <a:t>NbM</a:t>
            </a:r>
            <a:r>
              <a:rPr lang="en-US" dirty="0"/>
              <a:t> cell count was not. Cognitive measures were predicted by brain tau, but not plasma tau.</a:t>
            </a:r>
          </a:p>
          <a:p>
            <a:pPr marL="0" lvl="0" indent="0" algn="l" rtl="0">
              <a:lnSpc>
                <a:spcPct val="100000"/>
              </a:lnSpc>
              <a:spcBef>
                <a:spcPts val="0"/>
              </a:spcBef>
              <a:spcAft>
                <a:spcPts val="0"/>
              </a:spcAft>
              <a:buSzPts val="1100"/>
              <a:buNone/>
            </a:pPr>
            <a:r>
              <a:rPr lang="en-US" dirty="0"/>
              <a:t>They conclude that “Higher soluble plasma p‑tau levels may be the result of an intersection between insoluble deposits of amyloid‑</a:t>
            </a:r>
            <a:r>
              <a:rPr lang="el-GR" dirty="0"/>
              <a:t>β </a:t>
            </a:r>
            <a:r>
              <a:rPr lang="en-US" dirty="0"/>
              <a:t>and tau accumulation in brain, and may be associated with locus coeruleus degeneration.” And here they outline a possible mechanism by which amyloid-driven LC degeneration allows tau to begin spreading throughout the brain.</a:t>
            </a: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3644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1925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8354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2208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8295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December</a:t>
            </a: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777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25 cognitively normal young adult males</a:t>
            </a: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8925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Cog. Normal older adults n=118</a:t>
            </a:r>
          </a:p>
          <a:p>
            <a:pPr marL="0" lvl="0" indent="0" algn="l" rtl="0">
              <a:lnSpc>
                <a:spcPct val="100000"/>
              </a:lnSpc>
              <a:spcBef>
                <a:spcPts val="0"/>
              </a:spcBef>
              <a:spcAft>
                <a:spcPts val="0"/>
              </a:spcAft>
              <a:buSzPts val="1100"/>
              <a:buNone/>
            </a:pPr>
            <a:r>
              <a:rPr lang="en-US" dirty="0"/>
              <a:t>MCI n=44</a:t>
            </a:r>
          </a:p>
          <a:p>
            <a:pPr marL="0" lvl="0" indent="0" algn="l" rtl="0">
              <a:lnSpc>
                <a:spcPct val="100000"/>
              </a:lnSpc>
              <a:spcBef>
                <a:spcPts val="0"/>
              </a:spcBef>
              <a:spcAft>
                <a:spcPts val="0"/>
              </a:spcAft>
              <a:buSzPts val="1100"/>
              <a:buNone/>
            </a:pPr>
            <a:r>
              <a:rPr lang="en-US" dirty="0"/>
              <a:t>AD n=28</a:t>
            </a: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2723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 = 47 cognitive normal older adults</a:t>
            </a: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397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108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1025" y="4415775"/>
            <a:ext cx="5608300"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6" name="Google Shape;9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2543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 name="Google Shape;20;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7"/>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2" name="Google Shape;32;p7"/>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3" name="Google Shape;33;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0" name="Google Shape;40;p8"/>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2" name="Google Shape;42;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1"/>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1"/>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a:spLocks noGrp="1"/>
          </p:cNvSpPr>
          <p:nvPr>
            <p:ph type="pic" idx="2"/>
          </p:nvPr>
        </p:nvSpPr>
        <p:spPr>
          <a:xfrm>
            <a:off x="1792288" y="459581"/>
            <a:ext cx="5486400" cy="3086100"/>
          </a:xfrm>
          <a:prstGeom prst="rect">
            <a:avLst/>
          </a:prstGeom>
          <a:noFill/>
          <a:ln>
            <a:noFill/>
          </a:ln>
        </p:spPr>
      </p:sp>
      <p:sp>
        <p:nvSpPr>
          <p:cNvPr id="64" name="Google Shape;64;p12"/>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3"/>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4"/>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90D66"/>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4.png"/><Relationship Id="rId4" Type="http://schemas.microsoft.com/office/2007/relationships/hdphoto" Target="../media/hdphoto6.wdp"/><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7.png"/><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5.wdp"/><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11.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microsoft.com/office/2007/relationships/hdphoto" Target="../media/hdphoto8.wdp"/><Relationship Id="rId9" Type="http://schemas.openxmlformats.org/officeDocument/2006/relationships/image" Target="../media/image34.png"/><Relationship Id="rId1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12.png"/><Relationship Id="rId5" Type="http://schemas.openxmlformats.org/officeDocument/2006/relationships/image" Target="../media/image41.png"/><Relationship Id="rId10" Type="http://schemas.openxmlformats.org/officeDocument/2006/relationships/image" Target="../media/image45.png"/><Relationship Id="rId4" Type="http://schemas.microsoft.com/office/2007/relationships/hdphoto" Target="../media/hdphoto9.wdp"/><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3.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51.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49.jpeg"/><Relationship Id="rId5" Type="http://schemas.openxmlformats.org/officeDocument/2006/relationships/image" Target="../media/image48.png"/><Relationship Id="rId15" Type="http://schemas.openxmlformats.org/officeDocument/2006/relationships/image" Target="../media/image12.png"/><Relationship Id="rId10" Type="http://schemas.openxmlformats.org/officeDocument/2006/relationships/image" Target="../media/image10.svg"/><Relationship Id="rId4" Type="http://schemas.openxmlformats.org/officeDocument/2006/relationships/image" Target="../media/image47.jpeg"/><Relationship Id="rId9" Type="http://schemas.openxmlformats.org/officeDocument/2006/relationships/image" Target="../media/image9.png"/><Relationship Id="rId14" Type="http://schemas.openxmlformats.org/officeDocument/2006/relationships/image" Target="../media/image52.jpe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png"/><Relationship Id="rId4" Type="http://schemas.microsoft.com/office/2007/relationships/hdphoto" Target="../media/hdphoto3.wdp"/><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0.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0" y="-1"/>
            <a:ext cx="9144000" cy="440641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 name="Google Shape;99;p2"/>
          <p:cNvSpPr txBox="1"/>
          <p:nvPr/>
        </p:nvSpPr>
        <p:spPr>
          <a:xfrm>
            <a:off x="307975" y="1655043"/>
            <a:ext cx="8305800" cy="24845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3200" b="1" i="0" u="none" strike="noStrike" cap="none" dirty="0">
                <a:solidFill>
                  <a:srgbClr val="4A0D66"/>
                </a:solidFill>
                <a:latin typeface="Arial"/>
                <a:ea typeface="Arial"/>
                <a:cs typeface="Arial"/>
                <a:sym typeface="Arial"/>
              </a:rPr>
              <a:t>2022 Year in Review</a:t>
            </a: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err="1">
                <a:solidFill>
                  <a:srgbClr val="4A0D66"/>
                </a:solidFill>
                <a:latin typeface="Arial"/>
                <a:ea typeface="Arial"/>
                <a:cs typeface="Arial"/>
                <a:sym typeface="Arial"/>
              </a:rPr>
              <a:t>Neuromodulatory</a:t>
            </a:r>
            <a:r>
              <a:rPr lang="en-US" sz="2000" b="1" i="0" u="none" strike="noStrike" cap="none" dirty="0">
                <a:solidFill>
                  <a:srgbClr val="4A0D66"/>
                </a:solidFill>
                <a:latin typeface="Arial"/>
                <a:ea typeface="Arial"/>
                <a:cs typeface="Arial"/>
                <a:sym typeface="Arial"/>
              </a:rPr>
              <a:t> Subcortical Systems PIA</a:t>
            </a:r>
          </a:p>
          <a:p>
            <a:pPr marL="0" marR="0" lvl="0" indent="0" algn="ctr" rtl="0">
              <a:lnSpc>
                <a:spcPct val="100000"/>
              </a:lnSpc>
              <a:spcBef>
                <a:spcPts val="0"/>
              </a:spcBef>
              <a:spcAft>
                <a:spcPts val="0"/>
              </a:spcAft>
              <a:buClr>
                <a:srgbClr val="000000"/>
              </a:buClr>
              <a:buSzPts val="2000"/>
              <a:buFont typeface="Arial"/>
              <a:buNone/>
            </a:pPr>
            <a:r>
              <a:rPr lang="en-US" sz="2000" b="1" dirty="0">
                <a:solidFill>
                  <a:srgbClr val="4A0D66"/>
                </a:solidFill>
              </a:rPr>
              <a:t>[Clinical/Human Research]</a:t>
            </a:r>
          </a:p>
          <a:p>
            <a:pPr marL="0" marR="0" lvl="0" indent="0" algn="ctr" rtl="0">
              <a:lnSpc>
                <a:spcPct val="100000"/>
              </a:lnSpc>
              <a:spcBef>
                <a:spcPts val="0"/>
              </a:spcBef>
              <a:spcAft>
                <a:spcPts val="0"/>
              </a:spcAft>
              <a:buClr>
                <a:srgbClr val="000000"/>
              </a:buClr>
              <a:buSzPts val="2000"/>
              <a:buFont typeface="Arial"/>
              <a:buNone/>
            </a:pPr>
            <a:endParaRPr lang="en-US" sz="2000" b="1" i="1" u="none" strike="noStrike" cap="none" dirty="0">
              <a:solidFill>
                <a:srgbClr val="4A0D6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1800" dirty="0">
                <a:solidFill>
                  <a:srgbClr val="4A0D66"/>
                </a:solidFill>
              </a:rPr>
              <a:t>Thomas Morin, PhD</a:t>
            </a:r>
          </a:p>
          <a:p>
            <a:pPr marL="0" marR="0" lvl="0" indent="0" algn="ctr" rtl="0">
              <a:lnSpc>
                <a:spcPct val="100000"/>
              </a:lnSpc>
              <a:spcBef>
                <a:spcPts val="0"/>
              </a:spcBef>
              <a:spcAft>
                <a:spcPts val="0"/>
              </a:spcAft>
              <a:buClr>
                <a:srgbClr val="000000"/>
              </a:buClr>
              <a:buSzPts val="2000"/>
              <a:buFont typeface="Arial"/>
              <a:buNone/>
            </a:pPr>
            <a:r>
              <a:rPr lang="en-US" sz="1800" dirty="0">
                <a:solidFill>
                  <a:srgbClr val="4A0D66"/>
                </a:solidFill>
              </a:rPr>
              <a:t>January 19, 2023</a:t>
            </a:r>
          </a:p>
          <a:p>
            <a:pPr marL="0" marR="0" lvl="0" indent="0" algn="ctr" rtl="0">
              <a:lnSpc>
                <a:spcPct val="100000"/>
              </a:lnSpc>
              <a:spcBef>
                <a:spcPts val="0"/>
              </a:spcBef>
              <a:spcAft>
                <a:spcPts val="0"/>
              </a:spcAft>
              <a:buClr>
                <a:srgbClr val="000000"/>
              </a:buClr>
              <a:buSzPts val="1800"/>
              <a:buFont typeface="Arial"/>
              <a:buNone/>
            </a:pPr>
            <a:endParaRPr sz="1800" b="1" i="1" u="none" strike="noStrike" cap="none" dirty="0">
              <a:solidFill>
                <a:schemeClr val="lt1"/>
              </a:solidFill>
              <a:latin typeface="Arial"/>
              <a:ea typeface="Arial"/>
              <a:cs typeface="Arial"/>
              <a:sym typeface="Arial"/>
            </a:endParaRPr>
          </a:p>
        </p:txBody>
      </p:sp>
      <p:pic>
        <p:nvPicPr>
          <p:cNvPr id="100" name="Google Shape;100;p2" descr="Twitter @ISTAART"/>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4528392"/>
            <a:ext cx="790334" cy="679685"/>
          </a:xfrm>
          <a:prstGeom prst="rect">
            <a:avLst/>
          </a:prstGeom>
          <a:noFill/>
          <a:ln>
            <a:noFill/>
          </a:ln>
        </p:spPr>
      </p:pic>
      <p:sp>
        <p:nvSpPr>
          <p:cNvPr id="101" name="Google Shape;101;p2"/>
          <p:cNvSpPr txBox="1"/>
          <p:nvPr/>
        </p:nvSpPr>
        <p:spPr>
          <a:xfrm>
            <a:off x="638781" y="4644545"/>
            <a:ext cx="2708430" cy="7202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1"/>
                </a:solidFill>
                <a:latin typeface="Arial"/>
                <a:ea typeface="Arial"/>
                <a:cs typeface="Arial"/>
                <a:sym typeface="Arial"/>
              </a:rPr>
              <a:t>Follow @NSS_PIA</a:t>
            </a:r>
            <a:endParaRPr sz="1800" b="1" i="0" u="none" strike="noStrike" cap="none" dirty="0">
              <a:solidFill>
                <a:schemeClr val="lt1"/>
              </a:solidFill>
              <a:latin typeface="Arial"/>
              <a:ea typeface="Arial"/>
              <a:cs typeface="Arial"/>
              <a:sym typeface="Arial"/>
            </a:endParaRPr>
          </a:p>
        </p:txBody>
      </p:sp>
      <p:sp>
        <p:nvSpPr>
          <p:cNvPr id="102" name="Google Shape;102;p2"/>
          <p:cNvSpPr/>
          <p:nvPr/>
        </p:nvSpPr>
        <p:spPr>
          <a:xfrm>
            <a:off x="0" y="9133"/>
            <a:ext cx="2961736" cy="1316612"/>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3" name="Google Shape;103;p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4339" y="-544216"/>
            <a:ext cx="3092958" cy="2390013"/>
          </a:xfrm>
          <a:prstGeom prst="rect">
            <a:avLst/>
          </a:prstGeom>
          <a:noFill/>
          <a:ln>
            <a:noFill/>
          </a:ln>
        </p:spPr>
      </p:pic>
      <p:cxnSp>
        <p:nvCxnSpPr>
          <p:cNvPr id="105" name="Google Shape;105;p2"/>
          <p:cNvCxnSpPr>
            <a:cxnSpLocks/>
          </p:cNvCxnSpPr>
          <p:nvPr/>
        </p:nvCxnSpPr>
        <p:spPr>
          <a:xfrm flipH="1">
            <a:off x="-23117" y="1316612"/>
            <a:ext cx="9190233" cy="0"/>
          </a:xfrm>
          <a:prstGeom prst="straightConnector1">
            <a:avLst/>
          </a:prstGeom>
          <a:noFill/>
          <a:ln w="76200" cap="flat" cmpd="sng">
            <a:solidFill>
              <a:srgbClr val="FFA400"/>
            </a:solidFill>
            <a:prstDash val="solid"/>
            <a:round/>
            <a:headEnd type="none" w="sm" len="sm"/>
            <a:tailEnd type="none" w="sm" len="sm"/>
          </a:ln>
        </p:spPr>
      </p:cxn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8" name="Google Shape;108;p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0" y="4406417"/>
            <a:ext cx="9166558" cy="59637"/>
          </a:xfrm>
          <a:prstGeom prst="rect">
            <a:avLst/>
          </a:prstGeom>
          <a:noFill/>
          <a:ln>
            <a:noFill/>
          </a:ln>
        </p:spPr>
      </p:pic>
      <p:sp>
        <p:nvSpPr>
          <p:cNvPr id="110" name="Google Shape;110;p2"/>
          <p:cNvSpPr txBox="1"/>
          <p:nvPr/>
        </p:nvSpPr>
        <p:spPr>
          <a:xfrm>
            <a:off x="6846193" y="4514763"/>
            <a:ext cx="2235536"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chemeClr val="lt1"/>
                </a:solidFill>
                <a:latin typeface="Arial"/>
                <a:ea typeface="Arial"/>
                <a:cs typeface="Arial"/>
                <a:sym typeface="Arial"/>
              </a:rPr>
              <a:t>Join the PIA Group.</a:t>
            </a:r>
            <a:endParaRPr b="1" dirty="0"/>
          </a:p>
          <a:p>
            <a:pPr marL="0" marR="0" lvl="0" indent="0" algn="l" rtl="0">
              <a:lnSpc>
                <a:spcPct val="100000"/>
              </a:lnSpc>
              <a:spcBef>
                <a:spcPts val="0"/>
              </a:spcBef>
              <a:spcAft>
                <a:spcPts val="0"/>
              </a:spcAft>
              <a:buNone/>
            </a:pPr>
            <a:r>
              <a:rPr lang="en-US" sz="1600" b="1" i="0" u="none" strike="noStrike" cap="none" dirty="0">
                <a:solidFill>
                  <a:schemeClr val="lt1"/>
                </a:solidFill>
                <a:latin typeface="Arial"/>
                <a:ea typeface="Arial"/>
                <a:cs typeface="Arial"/>
                <a:sym typeface="Arial"/>
              </a:rPr>
              <a:t>http://</a:t>
            </a:r>
            <a:r>
              <a:rPr lang="en-US" sz="1600" b="1" i="0" u="none" strike="noStrike" cap="none" dirty="0" err="1">
                <a:solidFill>
                  <a:schemeClr val="lt1"/>
                </a:solidFill>
                <a:latin typeface="Arial"/>
                <a:ea typeface="Arial"/>
                <a:cs typeface="Arial"/>
                <a:sym typeface="Arial"/>
              </a:rPr>
              <a:t>bit.ly</a:t>
            </a:r>
            <a:r>
              <a:rPr lang="en-US" sz="1600" b="1" i="0" u="none" strike="noStrike" cap="none" dirty="0">
                <a:solidFill>
                  <a:schemeClr val="lt1"/>
                </a:solidFill>
                <a:latin typeface="Arial"/>
                <a:ea typeface="Arial"/>
                <a:cs typeface="Arial"/>
                <a:sym typeface="Arial"/>
              </a:rPr>
              <a:t>/NSS_PIA</a:t>
            </a:r>
            <a:endParaRPr sz="1600" b="1" i="0" u="none" strike="noStrike" cap="none" dirty="0">
              <a:solidFill>
                <a:srgbClr val="000000"/>
              </a:solidFill>
              <a:latin typeface="Arial"/>
              <a:ea typeface="Arial"/>
              <a:cs typeface="Arial"/>
              <a:sym typeface="Arial"/>
            </a:endParaRPr>
          </a:p>
        </p:txBody>
      </p:sp>
      <p:pic>
        <p:nvPicPr>
          <p:cNvPr id="1026" name="Picture 2" descr="Linkedin Logo | ? logo, Social media design, Happy new year wallpaper">
            <a:extLst>
              <a:ext uri="{FF2B5EF4-FFF2-40B4-BE49-F238E27FC236}">
                <a16:creationId xmlns:a16="http://schemas.microsoft.com/office/drawing/2014/main" id="{25D1131B-3764-EAF5-DEC7-202EBD7DF88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358965" y="4565723"/>
            <a:ext cx="487228" cy="4872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AB509DB-CA08-EA41-E949-922DB44CA4C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95744" y="229566"/>
            <a:ext cx="2175790" cy="859947"/>
          </a:xfrm>
          <a:prstGeom prst="rect">
            <a:avLst/>
          </a:prstGeom>
        </p:spPr>
      </p:pic>
      <p:pic>
        <p:nvPicPr>
          <p:cNvPr id="6" name="Picture 5">
            <a:extLst>
              <a:ext uri="{FF2B5EF4-FFF2-40B4-BE49-F238E27FC236}">
                <a16:creationId xmlns:a16="http://schemas.microsoft.com/office/drawing/2014/main" id="{878E1642-3C22-0016-CE86-A1C0CCD1E0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14396" y="-1081"/>
            <a:ext cx="3092958" cy="1256705"/>
          </a:xfrm>
          <a:prstGeom prst="rect">
            <a:avLst/>
          </a:prstGeom>
        </p:spPr>
      </p:pic>
      <p:grpSp>
        <p:nvGrpSpPr>
          <p:cNvPr id="7" name="Group 6">
            <a:extLst>
              <a:ext uri="{FF2B5EF4-FFF2-40B4-BE49-F238E27FC236}">
                <a16:creationId xmlns:a16="http://schemas.microsoft.com/office/drawing/2014/main" id="{86D5C07C-EFA0-5704-6D34-E2F846A76D3E}"/>
              </a:ext>
            </a:extLst>
          </p:cNvPr>
          <p:cNvGrpSpPr/>
          <p:nvPr/>
        </p:nvGrpSpPr>
        <p:grpSpPr>
          <a:xfrm>
            <a:off x="7083639" y="3334882"/>
            <a:ext cx="1998090" cy="993009"/>
            <a:chOff x="7140271" y="3802625"/>
            <a:chExt cx="1998090" cy="993009"/>
          </a:xfrm>
        </p:grpSpPr>
        <p:sp>
          <p:nvSpPr>
            <p:cNvPr id="8" name="Google Shape;102;p2">
              <a:extLst>
                <a:ext uri="{FF2B5EF4-FFF2-40B4-BE49-F238E27FC236}">
                  <a16:creationId xmlns:a16="http://schemas.microsoft.com/office/drawing/2014/main" id="{971A5966-B513-7078-0CAA-751C580FDB6A}"/>
                </a:ext>
              </a:extLst>
            </p:cNvPr>
            <p:cNvSpPr/>
            <p:nvPr/>
          </p:nvSpPr>
          <p:spPr>
            <a:xfrm>
              <a:off x="7140271" y="3812886"/>
              <a:ext cx="1992450" cy="982748"/>
            </a:xfrm>
            <a:prstGeom prst="rect">
              <a:avLst/>
            </a:prstGeom>
            <a:solidFill>
              <a:srgbClr val="4A0D66">
                <a:alpha val="74902"/>
              </a:srgbClr>
            </a:solidFill>
            <a:ln>
              <a:noFill/>
              <a:headEnd type="none" w="sm" len="sm"/>
              <a:tailEnd type="none" w="sm" len="s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TextBox 8">
              <a:extLst>
                <a:ext uri="{FF2B5EF4-FFF2-40B4-BE49-F238E27FC236}">
                  <a16:creationId xmlns:a16="http://schemas.microsoft.com/office/drawing/2014/main" id="{97314D7F-0B83-F77C-A7AF-A4C2FEB7A3FE}"/>
                </a:ext>
              </a:extLst>
            </p:cNvPr>
            <p:cNvSpPr txBox="1"/>
            <p:nvPr/>
          </p:nvSpPr>
          <p:spPr>
            <a:xfrm>
              <a:off x="7353443" y="4044299"/>
              <a:ext cx="1784918" cy="707886"/>
            </a:xfrm>
            <a:prstGeom prst="rect">
              <a:avLst/>
            </a:prstGeom>
            <a:noFill/>
          </p:spPr>
          <p:txBody>
            <a:bodyPr wrap="square" rtlCol="0">
              <a:spAutoFit/>
            </a:bodyPr>
            <a:lstStyle/>
            <a:p>
              <a:r>
                <a:rPr lang="en-US" sz="1000" dirty="0">
                  <a:solidFill>
                    <a:schemeClr val="bg1"/>
                  </a:solidFill>
                </a:rPr>
                <a:t>tmorin2@mgh.harvard.edu</a:t>
              </a:r>
            </a:p>
            <a:p>
              <a:r>
                <a:rPr lang="en-US" sz="1000" dirty="0">
                  <a:solidFill>
                    <a:schemeClr val="bg1"/>
                  </a:solidFill>
                </a:rPr>
                <a:t>tommorin@brandeis.edu</a:t>
              </a:r>
            </a:p>
            <a:p>
              <a:r>
                <a:rPr lang="en-US" sz="1000" dirty="0">
                  <a:solidFill>
                    <a:schemeClr val="bg1"/>
                  </a:solidFill>
                </a:rPr>
                <a:t>@ThomasMorin1</a:t>
              </a:r>
            </a:p>
            <a:p>
              <a:r>
                <a:rPr lang="en-US" sz="1000" dirty="0" err="1">
                  <a:solidFill>
                    <a:schemeClr val="bg1"/>
                  </a:solidFill>
                </a:rPr>
                <a:t>www.tmmorin.com</a:t>
              </a:r>
              <a:endParaRPr lang="en-US" sz="1050" dirty="0">
                <a:solidFill>
                  <a:schemeClr val="bg1"/>
                </a:solidFill>
              </a:endParaRPr>
            </a:p>
          </p:txBody>
        </p:sp>
        <p:sp>
          <p:nvSpPr>
            <p:cNvPr id="10" name="TextBox 9">
              <a:extLst>
                <a:ext uri="{FF2B5EF4-FFF2-40B4-BE49-F238E27FC236}">
                  <a16:creationId xmlns:a16="http://schemas.microsoft.com/office/drawing/2014/main" id="{12BA084A-B458-AD65-C668-28E34DD17775}"/>
                </a:ext>
              </a:extLst>
            </p:cNvPr>
            <p:cNvSpPr txBox="1"/>
            <p:nvPr/>
          </p:nvSpPr>
          <p:spPr>
            <a:xfrm>
              <a:off x="7140271" y="3802625"/>
              <a:ext cx="1992450" cy="276999"/>
            </a:xfrm>
            <a:prstGeom prst="rect">
              <a:avLst/>
            </a:prstGeom>
            <a:noFill/>
          </p:spPr>
          <p:txBody>
            <a:bodyPr wrap="square">
              <a:spAutoFit/>
            </a:bodyPr>
            <a:lstStyle/>
            <a:p>
              <a:r>
                <a:rPr lang="en-US" sz="1200" b="1" u="sng" dirty="0">
                  <a:solidFill>
                    <a:schemeClr val="bg1"/>
                  </a:solidFill>
                </a:rPr>
                <a:t>Contact Info</a:t>
              </a:r>
            </a:p>
          </p:txBody>
        </p:sp>
        <p:sp>
          <p:nvSpPr>
            <p:cNvPr id="11" name="Graphic 57">
              <a:extLst>
                <a:ext uri="{FF2B5EF4-FFF2-40B4-BE49-F238E27FC236}">
                  <a16:creationId xmlns:a16="http://schemas.microsoft.com/office/drawing/2014/main" id="{AB619D38-8A1E-45E4-E744-08E9265AC5DE}"/>
                </a:ext>
              </a:extLst>
            </p:cNvPr>
            <p:cNvSpPr/>
            <p:nvPr/>
          </p:nvSpPr>
          <p:spPr>
            <a:xfrm>
              <a:off x="7257465" y="4110537"/>
              <a:ext cx="154829" cy="116121"/>
            </a:xfrm>
            <a:custGeom>
              <a:avLst/>
              <a:gdLst>
                <a:gd name="connsiteX0" fmla="*/ 26054 w 208434"/>
                <a:gd name="connsiteY0" fmla="*/ 19541 h 156325"/>
                <a:gd name="connsiteX1" fmla="*/ 19541 w 208434"/>
                <a:gd name="connsiteY1" fmla="*/ 26054 h 156325"/>
                <a:gd name="connsiteX2" fmla="*/ 19541 w 208434"/>
                <a:gd name="connsiteY2" fmla="*/ 35051 h 156325"/>
                <a:gd name="connsiteX3" fmla="*/ 89765 w 208434"/>
                <a:gd name="connsiteY3" fmla="*/ 92696 h 156325"/>
                <a:gd name="connsiteX4" fmla="*/ 118710 w 208434"/>
                <a:gd name="connsiteY4" fmla="*/ 92696 h 156325"/>
                <a:gd name="connsiteX5" fmla="*/ 188893 w 208434"/>
                <a:gd name="connsiteY5" fmla="*/ 35051 h 156325"/>
                <a:gd name="connsiteX6" fmla="*/ 188893 w 208434"/>
                <a:gd name="connsiteY6" fmla="*/ 26054 h 156325"/>
                <a:gd name="connsiteX7" fmla="*/ 182380 w 208434"/>
                <a:gd name="connsiteY7" fmla="*/ 19541 h 156325"/>
                <a:gd name="connsiteX8" fmla="*/ 26054 w 208434"/>
                <a:gd name="connsiteY8" fmla="*/ 19541 h 156325"/>
                <a:gd name="connsiteX9" fmla="*/ 19541 w 208434"/>
                <a:gd name="connsiteY9" fmla="*/ 60332 h 156325"/>
                <a:gd name="connsiteX10" fmla="*/ 19541 w 208434"/>
                <a:gd name="connsiteY10" fmla="*/ 130271 h 156325"/>
                <a:gd name="connsiteX11" fmla="*/ 26054 w 208434"/>
                <a:gd name="connsiteY11" fmla="*/ 136785 h 156325"/>
                <a:gd name="connsiteX12" fmla="*/ 182380 w 208434"/>
                <a:gd name="connsiteY12" fmla="*/ 136785 h 156325"/>
                <a:gd name="connsiteX13" fmla="*/ 188893 w 208434"/>
                <a:gd name="connsiteY13" fmla="*/ 130271 h 156325"/>
                <a:gd name="connsiteX14" fmla="*/ 188893 w 208434"/>
                <a:gd name="connsiteY14" fmla="*/ 60332 h 156325"/>
                <a:gd name="connsiteX15" fmla="*/ 131085 w 208434"/>
                <a:gd name="connsiteY15" fmla="*/ 107799 h 156325"/>
                <a:gd name="connsiteX16" fmla="*/ 77349 w 208434"/>
                <a:gd name="connsiteY16" fmla="*/ 107799 h 156325"/>
                <a:gd name="connsiteX17" fmla="*/ 19541 w 208434"/>
                <a:gd name="connsiteY17" fmla="*/ 60332 h 156325"/>
                <a:gd name="connsiteX18" fmla="*/ 0 w 208434"/>
                <a:gd name="connsiteY18" fmla="*/ 26054 h 156325"/>
                <a:gd name="connsiteX19" fmla="*/ 26054 w 208434"/>
                <a:gd name="connsiteY19" fmla="*/ 0 h 156325"/>
                <a:gd name="connsiteX20" fmla="*/ 182380 w 208434"/>
                <a:gd name="connsiteY20" fmla="*/ 0 h 156325"/>
                <a:gd name="connsiteX21" fmla="*/ 208434 w 208434"/>
                <a:gd name="connsiteY21" fmla="*/ 26054 h 156325"/>
                <a:gd name="connsiteX22" fmla="*/ 208434 w 208434"/>
                <a:gd name="connsiteY22" fmla="*/ 130271 h 156325"/>
                <a:gd name="connsiteX23" fmla="*/ 182380 w 208434"/>
                <a:gd name="connsiteY23" fmla="*/ 156326 h 156325"/>
                <a:gd name="connsiteX24" fmla="*/ 26054 w 208434"/>
                <a:gd name="connsiteY24" fmla="*/ 156326 h 156325"/>
                <a:gd name="connsiteX25" fmla="*/ 0 w 208434"/>
                <a:gd name="connsiteY25" fmla="*/ 130271 h 156325"/>
                <a:gd name="connsiteX26" fmla="*/ 0 w 208434"/>
                <a:gd name="connsiteY26" fmla="*/ 26054 h 15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8434" h="156325">
                  <a:moveTo>
                    <a:pt x="26054" y="19541"/>
                  </a:moveTo>
                  <a:cubicBezTo>
                    <a:pt x="22472" y="19541"/>
                    <a:pt x="19541" y="22472"/>
                    <a:pt x="19541" y="26054"/>
                  </a:cubicBezTo>
                  <a:lnTo>
                    <a:pt x="19541" y="35051"/>
                  </a:lnTo>
                  <a:lnTo>
                    <a:pt x="89765" y="92696"/>
                  </a:lnTo>
                  <a:cubicBezTo>
                    <a:pt x="98192" y="99617"/>
                    <a:pt x="110283" y="99617"/>
                    <a:pt x="118710" y="92696"/>
                  </a:cubicBezTo>
                  <a:lnTo>
                    <a:pt x="188893" y="35051"/>
                  </a:lnTo>
                  <a:lnTo>
                    <a:pt x="188893" y="26054"/>
                  </a:lnTo>
                  <a:cubicBezTo>
                    <a:pt x="188893" y="22472"/>
                    <a:pt x="185962" y="19541"/>
                    <a:pt x="182380" y="19541"/>
                  </a:cubicBezTo>
                  <a:lnTo>
                    <a:pt x="26054" y="19541"/>
                  </a:lnTo>
                  <a:close/>
                  <a:moveTo>
                    <a:pt x="19541" y="60332"/>
                  </a:moveTo>
                  <a:lnTo>
                    <a:pt x="19541" y="130271"/>
                  </a:lnTo>
                  <a:cubicBezTo>
                    <a:pt x="19541" y="133854"/>
                    <a:pt x="22472" y="136785"/>
                    <a:pt x="26054" y="136785"/>
                  </a:cubicBezTo>
                  <a:lnTo>
                    <a:pt x="182380" y="136785"/>
                  </a:lnTo>
                  <a:cubicBezTo>
                    <a:pt x="185962" y="136785"/>
                    <a:pt x="188893" y="133854"/>
                    <a:pt x="188893" y="130271"/>
                  </a:cubicBezTo>
                  <a:lnTo>
                    <a:pt x="188893" y="60332"/>
                  </a:lnTo>
                  <a:lnTo>
                    <a:pt x="131085" y="107799"/>
                  </a:lnTo>
                  <a:cubicBezTo>
                    <a:pt x="115453" y="120623"/>
                    <a:pt x="92940" y="120623"/>
                    <a:pt x="77349" y="107799"/>
                  </a:cubicBezTo>
                  <a:lnTo>
                    <a:pt x="19541" y="60332"/>
                  </a:lnTo>
                  <a:close/>
                  <a:moveTo>
                    <a:pt x="0" y="26054"/>
                  </a:moveTo>
                  <a:cubicBezTo>
                    <a:pt x="0" y="11684"/>
                    <a:pt x="11684" y="0"/>
                    <a:pt x="26054" y="0"/>
                  </a:cubicBezTo>
                  <a:lnTo>
                    <a:pt x="182380" y="0"/>
                  </a:lnTo>
                  <a:cubicBezTo>
                    <a:pt x="196750" y="0"/>
                    <a:pt x="208434" y="11684"/>
                    <a:pt x="208434" y="26054"/>
                  </a:cubicBezTo>
                  <a:lnTo>
                    <a:pt x="208434" y="130271"/>
                  </a:lnTo>
                  <a:cubicBezTo>
                    <a:pt x="208434" y="144642"/>
                    <a:pt x="196750" y="156326"/>
                    <a:pt x="182380" y="156326"/>
                  </a:cubicBezTo>
                  <a:lnTo>
                    <a:pt x="26054" y="156326"/>
                  </a:lnTo>
                  <a:cubicBezTo>
                    <a:pt x="11684" y="156326"/>
                    <a:pt x="0" y="144642"/>
                    <a:pt x="0" y="130271"/>
                  </a:cubicBezTo>
                  <a:lnTo>
                    <a:pt x="0" y="26054"/>
                  </a:lnTo>
                  <a:close/>
                </a:path>
              </a:pathLst>
            </a:custGeom>
            <a:solidFill>
              <a:schemeClr val="bg1"/>
            </a:solidFill>
            <a:ln w="391" cap="flat">
              <a:noFill/>
              <a:prstDash val="solid"/>
              <a:miter/>
            </a:ln>
          </p:spPr>
          <p:txBody>
            <a:bodyPr rtlCol="0" anchor="ctr"/>
            <a:lstStyle/>
            <a:p>
              <a:endParaRPr lang="en-US"/>
            </a:p>
          </p:txBody>
        </p:sp>
        <p:sp>
          <p:nvSpPr>
            <p:cNvPr id="12" name="Graphic 57">
              <a:extLst>
                <a:ext uri="{FF2B5EF4-FFF2-40B4-BE49-F238E27FC236}">
                  <a16:creationId xmlns:a16="http://schemas.microsoft.com/office/drawing/2014/main" id="{1708B97E-4797-486E-E03C-1C01FE4FB021}"/>
                </a:ext>
              </a:extLst>
            </p:cNvPr>
            <p:cNvSpPr/>
            <p:nvPr/>
          </p:nvSpPr>
          <p:spPr>
            <a:xfrm>
              <a:off x="7257465" y="4266443"/>
              <a:ext cx="154829" cy="116121"/>
            </a:xfrm>
            <a:custGeom>
              <a:avLst/>
              <a:gdLst>
                <a:gd name="connsiteX0" fmla="*/ 26054 w 208434"/>
                <a:gd name="connsiteY0" fmla="*/ 19541 h 156325"/>
                <a:gd name="connsiteX1" fmla="*/ 19541 w 208434"/>
                <a:gd name="connsiteY1" fmla="*/ 26054 h 156325"/>
                <a:gd name="connsiteX2" fmla="*/ 19541 w 208434"/>
                <a:gd name="connsiteY2" fmla="*/ 35051 h 156325"/>
                <a:gd name="connsiteX3" fmla="*/ 89765 w 208434"/>
                <a:gd name="connsiteY3" fmla="*/ 92696 h 156325"/>
                <a:gd name="connsiteX4" fmla="*/ 118710 w 208434"/>
                <a:gd name="connsiteY4" fmla="*/ 92696 h 156325"/>
                <a:gd name="connsiteX5" fmla="*/ 188893 w 208434"/>
                <a:gd name="connsiteY5" fmla="*/ 35051 h 156325"/>
                <a:gd name="connsiteX6" fmla="*/ 188893 w 208434"/>
                <a:gd name="connsiteY6" fmla="*/ 26054 h 156325"/>
                <a:gd name="connsiteX7" fmla="*/ 182380 w 208434"/>
                <a:gd name="connsiteY7" fmla="*/ 19541 h 156325"/>
                <a:gd name="connsiteX8" fmla="*/ 26054 w 208434"/>
                <a:gd name="connsiteY8" fmla="*/ 19541 h 156325"/>
                <a:gd name="connsiteX9" fmla="*/ 19541 w 208434"/>
                <a:gd name="connsiteY9" fmla="*/ 60332 h 156325"/>
                <a:gd name="connsiteX10" fmla="*/ 19541 w 208434"/>
                <a:gd name="connsiteY10" fmla="*/ 130271 h 156325"/>
                <a:gd name="connsiteX11" fmla="*/ 26054 w 208434"/>
                <a:gd name="connsiteY11" fmla="*/ 136785 h 156325"/>
                <a:gd name="connsiteX12" fmla="*/ 182380 w 208434"/>
                <a:gd name="connsiteY12" fmla="*/ 136785 h 156325"/>
                <a:gd name="connsiteX13" fmla="*/ 188893 w 208434"/>
                <a:gd name="connsiteY13" fmla="*/ 130271 h 156325"/>
                <a:gd name="connsiteX14" fmla="*/ 188893 w 208434"/>
                <a:gd name="connsiteY14" fmla="*/ 60332 h 156325"/>
                <a:gd name="connsiteX15" fmla="*/ 131085 w 208434"/>
                <a:gd name="connsiteY15" fmla="*/ 107799 h 156325"/>
                <a:gd name="connsiteX16" fmla="*/ 77349 w 208434"/>
                <a:gd name="connsiteY16" fmla="*/ 107799 h 156325"/>
                <a:gd name="connsiteX17" fmla="*/ 19541 w 208434"/>
                <a:gd name="connsiteY17" fmla="*/ 60332 h 156325"/>
                <a:gd name="connsiteX18" fmla="*/ 0 w 208434"/>
                <a:gd name="connsiteY18" fmla="*/ 26054 h 156325"/>
                <a:gd name="connsiteX19" fmla="*/ 26054 w 208434"/>
                <a:gd name="connsiteY19" fmla="*/ 0 h 156325"/>
                <a:gd name="connsiteX20" fmla="*/ 182380 w 208434"/>
                <a:gd name="connsiteY20" fmla="*/ 0 h 156325"/>
                <a:gd name="connsiteX21" fmla="*/ 208434 w 208434"/>
                <a:gd name="connsiteY21" fmla="*/ 26054 h 156325"/>
                <a:gd name="connsiteX22" fmla="*/ 208434 w 208434"/>
                <a:gd name="connsiteY22" fmla="*/ 130271 h 156325"/>
                <a:gd name="connsiteX23" fmla="*/ 182380 w 208434"/>
                <a:gd name="connsiteY23" fmla="*/ 156326 h 156325"/>
                <a:gd name="connsiteX24" fmla="*/ 26054 w 208434"/>
                <a:gd name="connsiteY24" fmla="*/ 156326 h 156325"/>
                <a:gd name="connsiteX25" fmla="*/ 0 w 208434"/>
                <a:gd name="connsiteY25" fmla="*/ 130271 h 156325"/>
                <a:gd name="connsiteX26" fmla="*/ 0 w 208434"/>
                <a:gd name="connsiteY26" fmla="*/ 26054 h 15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8434" h="156325">
                  <a:moveTo>
                    <a:pt x="26054" y="19541"/>
                  </a:moveTo>
                  <a:cubicBezTo>
                    <a:pt x="22472" y="19541"/>
                    <a:pt x="19541" y="22472"/>
                    <a:pt x="19541" y="26054"/>
                  </a:cubicBezTo>
                  <a:lnTo>
                    <a:pt x="19541" y="35051"/>
                  </a:lnTo>
                  <a:lnTo>
                    <a:pt x="89765" y="92696"/>
                  </a:lnTo>
                  <a:cubicBezTo>
                    <a:pt x="98192" y="99617"/>
                    <a:pt x="110283" y="99617"/>
                    <a:pt x="118710" y="92696"/>
                  </a:cubicBezTo>
                  <a:lnTo>
                    <a:pt x="188893" y="35051"/>
                  </a:lnTo>
                  <a:lnTo>
                    <a:pt x="188893" y="26054"/>
                  </a:lnTo>
                  <a:cubicBezTo>
                    <a:pt x="188893" y="22472"/>
                    <a:pt x="185962" y="19541"/>
                    <a:pt x="182380" y="19541"/>
                  </a:cubicBezTo>
                  <a:lnTo>
                    <a:pt x="26054" y="19541"/>
                  </a:lnTo>
                  <a:close/>
                  <a:moveTo>
                    <a:pt x="19541" y="60332"/>
                  </a:moveTo>
                  <a:lnTo>
                    <a:pt x="19541" y="130271"/>
                  </a:lnTo>
                  <a:cubicBezTo>
                    <a:pt x="19541" y="133854"/>
                    <a:pt x="22472" y="136785"/>
                    <a:pt x="26054" y="136785"/>
                  </a:cubicBezTo>
                  <a:lnTo>
                    <a:pt x="182380" y="136785"/>
                  </a:lnTo>
                  <a:cubicBezTo>
                    <a:pt x="185962" y="136785"/>
                    <a:pt x="188893" y="133854"/>
                    <a:pt x="188893" y="130271"/>
                  </a:cubicBezTo>
                  <a:lnTo>
                    <a:pt x="188893" y="60332"/>
                  </a:lnTo>
                  <a:lnTo>
                    <a:pt x="131085" y="107799"/>
                  </a:lnTo>
                  <a:cubicBezTo>
                    <a:pt x="115453" y="120623"/>
                    <a:pt x="92940" y="120623"/>
                    <a:pt x="77349" y="107799"/>
                  </a:cubicBezTo>
                  <a:lnTo>
                    <a:pt x="19541" y="60332"/>
                  </a:lnTo>
                  <a:close/>
                  <a:moveTo>
                    <a:pt x="0" y="26054"/>
                  </a:moveTo>
                  <a:cubicBezTo>
                    <a:pt x="0" y="11684"/>
                    <a:pt x="11684" y="0"/>
                    <a:pt x="26054" y="0"/>
                  </a:cubicBezTo>
                  <a:lnTo>
                    <a:pt x="182380" y="0"/>
                  </a:lnTo>
                  <a:cubicBezTo>
                    <a:pt x="196750" y="0"/>
                    <a:pt x="208434" y="11684"/>
                    <a:pt x="208434" y="26054"/>
                  </a:cubicBezTo>
                  <a:lnTo>
                    <a:pt x="208434" y="130271"/>
                  </a:lnTo>
                  <a:cubicBezTo>
                    <a:pt x="208434" y="144642"/>
                    <a:pt x="196750" y="156326"/>
                    <a:pt x="182380" y="156326"/>
                  </a:cubicBezTo>
                  <a:lnTo>
                    <a:pt x="26054" y="156326"/>
                  </a:lnTo>
                  <a:cubicBezTo>
                    <a:pt x="11684" y="156326"/>
                    <a:pt x="0" y="144642"/>
                    <a:pt x="0" y="130271"/>
                  </a:cubicBezTo>
                  <a:lnTo>
                    <a:pt x="0" y="26054"/>
                  </a:lnTo>
                  <a:close/>
                </a:path>
              </a:pathLst>
            </a:custGeom>
            <a:solidFill>
              <a:schemeClr val="bg1"/>
            </a:solidFill>
            <a:ln w="391"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D9EED497-17E9-FA1F-24AC-F3F1DE92D34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46241" y="4584075"/>
              <a:ext cx="166053" cy="132842"/>
            </a:xfrm>
            <a:prstGeom prst="rect">
              <a:avLst/>
            </a:prstGeom>
          </p:spPr>
        </p:pic>
        <p:pic>
          <p:nvPicPr>
            <p:cNvPr id="14" name="Graphic 13">
              <a:extLst>
                <a:ext uri="{FF2B5EF4-FFF2-40B4-BE49-F238E27FC236}">
                  <a16:creationId xmlns:a16="http://schemas.microsoft.com/office/drawing/2014/main" id="{B49E19F1-713E-2CE2-CB63-48D8B8124155}"/>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54346" y="4409671"/>
              <a:ext cx="157948" cy="157948"/>
            </a:xfrm>
            <a:prstGeom prst="rect">
              <a:avLst/>
            </a:prstGeom>
          </p:spPr>
        </p:pic>
      </p:grpSp>
    </p:spTree>
    <p:extLst>
      <p:ext uri="{BB962C8B-B14F-4D97-AF65-F5344CB8AC3E}">
        <p14:creationId xmlns:p14="http://schemas.microsoft.com/office/powerpoint/2010/main" val="2043989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lvl="0">
              <a:buSzPts val="2000"/>
            </a:pPr>
            <a:r>
              <a:rPr lang="en-US" sz="2000" b="1" dirty="0">
                <a:solidFill>
                  <a:srgbClr val="7EBDC3"/>
                </a:solidFill>
              </a:rPr>
              <a:t>Area 2: Measuring NSS Structure &amp; Function</a:t>
            </a: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pic>
        <p:nvPicPr>
          <p:cNvPr id="5" name="Picture 4">
            <a:extLst>
              <a:ext uri="{FF2B5EF4-FFF2-40B4-BE49-F238E27FC236}">
                <a16:creationId xmlns:a16="http://schemas.microsoft.com/office/drawing/2014/main" id="{501821BA-D941-863F-053D-DF45FF67E73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896924" y="3204197"/>
            <a:ext cx="2046157" cy="1410485"/>
          </a:xfrm>
          <a:prstGeom prst="rect">
            <a:avLst/>
          </a:prstGeom>
        </p:spPr>
      </p:pic>
      <p:sp>
        <p:nvSpPr>
          <p:cNvPr id="38" name="Rectangle 37">
            <a:extLst>
              <a:ext uri="{FF2B5EF4-FFF2-40B4-BE49-F238E27FC236}">
                <a16:creationId xmlns:a16="http://schemas.microsoft.com/office/drawing/2014/main" id="{C98E5C85-CB1A-0532-257C-368E22E4E839}"/>
              </a:ext>
            </a:extLst>
          </p:cNvPr>
          <p:cNvSpPr/>
          <p:nvPr/>
        </p:nvSpPr>
        <p:spPr>
          <a:xfrm>
            <a:off x="735645" y="1027247"/>
            <a:ext cx="5353923" cy="33369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0DF9B99-6B08-2C78-8189-030D600638ED}"/>
              </a:ext>
            </a:extLst>
          </p:cNvPr>
          <p:cNvGrpSpPr/>
          <p:nvPr/>
        </p:nvGrpSpPr>
        <p:grpSpPr>
          <a:xfrm>
            <a:off x="6474254" y="899227"/>
            <a:ext cx="2748729" cy="3978603"/>
            <a:chOff x="6474254" y="899227"/>
            <a:chExt cx="2748729" cy="3978603"/>
          </a:xfrm>
        </p:grpSpPr>
        <p:sp>
          <p:nvSpPr>
            <p:cNvPr id="6" name="Rectangle 5">
              <a:extLst>
                <a:ext uri="{FF2B5EF4-FFF2-40B4-BE49-F238E27FC236}">
                  <a16:creationId xmlns:a16="http://schemas.microsoft.com/office/drawing/2014/main" id="{263DF9C6-0FD5-C562-4E83-F066BAF4381A}"/>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BD438666-698F-524D-A0D0-EB87182C21BD}"/>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EB90-0E1E-F551-44E7-BF2E1D773DAB}"/>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F4EE0D8-B923-FEB5-A023-0CB19B77D67A}"/>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A57403-86A3-A376-DA09-C91E6876D4B8}"/>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7AFC0F-3DEF-5439-FB7D-8E1717FFA3F1}"/>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4334C38-56F4-144B-BE14-30A0BAE79435}"/>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FC79A01-1C8D-0269-DF49-31B46EF18FDD}"/>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B945DCF-689B-6FD8-58DD-EB64017D3854}"/>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4C2E9BF-9DF3-CB10-BE64-0985EB48FD93}"/>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EC0566-31B6-99B5-23D9-A60205C6FCDE}"/>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FBFAAD2-8902-D80F-FCE7-46871CE12D65}"/>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6F7FAB-5B95-C7D7-BD5A-00432F5B8EAA}"/>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2F7BAEB-8D79-2322-BBD9-FC4B97A4EA72}"/>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A59CD8F-6D1E-62ED-C66F-E1516C8D0DCF}"/>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49" name="TextBox 48">
              <a:extLst>
                <a:ext uri="{FF2B5EF4-FFF2-40B4-BE49-F238E27FC236}">
                  <a16:creationId xmlns:a16="http://schemas.microsoft.com/office/drawing/2014/main" id="{40992BA7-F8FD-AFA3-6281-DD3B55147401}"/>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50" name="TextBox 49">
              <a:extLst>
                <a:ext uri="{FF2B5EF4-FFF2-40B4-BE49-F238E27FC236}">
                  <a16:creationId xmlns:a16="http://schemas.microsoft.com/office/drawing/2014/main" id="{7E57C93E-BA4B-C7C0-9E54-3FD7300654FA}"/>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51" name="TextBox 50">
              <a:extLst>
                <a:ext uri="{FF2B5EF4-FFF2-40B4-BE49-F238E27FC236}">
                  <a16:creationId xmlns:a16="http://schemas.microsoft.com/office/drawing/2014/main" id="{857FBCEB-D3DA-4FD5-1351-22398D5C497B}"/>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52" name="TextBox 51">
              <a:extLst>
                <a:ext uri="{FF2B5EF4-FFF2-40B4-BE49-F238E27FC236}">
                  <a16:creationId xmlns:a16="http://schemas.microsoft.com/office/drawing/2014/main" id="{B83FE839-B0E8-8EDB-B8DD-889CFA4657B8}"/>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53" name="TextBox 52">
              <a:extLst>
                <a:ext uri="{FF2B5EF4-FFF2-40B4-BE49-F238E27FC236}">
                  <a16:creationId xmlns:a16="http://schemas.microsoft.com/office/drawing/2014/main" id="{82E3B199-C269-0F03-717E-49D5189F0CFA}"/>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54" name="TextBox 53">
              <a:extLst>
                <a:ext uri="{FF2B5EF4-FFF2-40B4-BE49-F238E27FC236}">
                  <a16:creationId xmlns:a16="http://schemas.microsoft.com/office/drawing/2014/main" id="{92117117-6B0B-FDB8-A36D-2E7245491A94}"/>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55" name="TextBox 54">
              <a:extLst>
                <a:ext uri="{FF2B5EF4-FFF2-40B4-BE49-F238E27FC236}">
                  <a16:creationId xmlns:a16="http://schemas.microsoft.com/office/drawing/2014/main" id="{0060A798-FB25-1405-D7D4-C4BA669CBD90}"/>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56" name="TextBox 55">
              <a:extLst>
                <a:ext uri="{FF2B5EF4-FFF2-40B4-BE49-F238E27FC236}">
                  <a16:creationId xmlns:a16="http://schemas.microsoft.com/office/drawing/2014/main" id="{B1A300C1-ED6D-31B4-95F4-BED8D99580E7}"/>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57" name="TextBox 56">
              <a:extLst>
                <a:ext uri="{FF2B5EF4-FFF2-40B4-BE49-F238E27FC236}">
                  <a16:creationId xmlns:a16="http://schemas.microsoft.com/office/drawing/2014/main" id="{BDF012D9-CE56-7A19-2CA2-8940AB03EE3C}"/>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58" name="TextBox 57">
              <a:extLst>
                <a:ext uri="{FF2B5EF4-FFF2-40B4-BE49-F238E27FC236}">
                  <a16:creationId xmlns:a16="http://schemas.microsoft.com/office/drawing/2014/main" id="{BA93B5A9-BEA1-A9A0-AED7-A40EB455BD0E}"/>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59" name="TextBox 58">
              <a:extLst>
                <a:ext uri="{FF2B5EF4-FFF2-40B4-BE49-F238E27FC236}">
                  <a16:creationId xmlns:a16="http://schemas.microsoft.com/office/drawing/2014/main" id="{5DC32DCE-6DD4-8E79-9070-9EC65D7183CD}"/>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60" name="TextBox 59">
              <a:extLst>
                <a:ext uri="{FF2B5EF4-FFF2-40B4-BE49-F238E27FC236}">
                  <a16:creationId xmlns:a16="http://schemas.microsoft.com/office/drawing/2014/main" id="{F973B463-2EC6-8B9B-AC13-2D818B6DC628}"/>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61" name="TextBox 60">
              <a:extLst>
                <a:ext uri="{FF2B5EF4-FFF2-40B4-BE49-F238E27FC236}">
                  <a16:creationId xmlns:a16="http://schemas.microsoft.com/office/drawing/2014/main" id="{A35BE569-BCDE-83F7-3D5D-1C720BA82B47}"/>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62" name="TextBox 61">
              <a:extLst>
                <a:ext uri="{FF2B5EF4-FFF2-40B4-BE49-F238E27FC236}">
                  <a16:creationId xmlns:a16="http://schemas.microsoft.com/office/drawing/2014/main" id="{2AB572C1-5C9D-4E4E-9053-F79C4461A7A7}"/>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63" name="TextBox 62">
              <a:extLst>
                <a:ext uri="{FF2B5EF4-FFF2-40B4-BE49-F238E27FC236}">
                  <a16:creationId xmlns:a16="http://schemas.microsoft.com/office/drawing/2014/main" id="{E12FF293-9853-C3FE-3662-28C19D108DAB}"/>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64" name="TextBox 63">
              <a:extLst>
                <a:ext uri="{FF2B5EF4-FFF2-40B4-BE49-F238E27FC236}">
                  <a16:creationId xmlns:a16="http://schemas.microsoft.com/office/drawing/2014/main" id="{486B9499-190B-97EA-FD26-CA167A3317E8}"/>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65" name="TextBox 64">
              <a:extLst>
                <a:ext uri="{FF2B5EF4-FFF2-40B4-BE49-F238E27FC236}">
                  <a16:creationId xmlns:a16="http://schemas.microsoft.com/office/drawing/2014/main" id="{F72CC89E-36C5-7E5D-ED20-6E8D4C0AFD9B}"/>
                </a:ext>
              </a:extLst>
            </p:cNvPr>
            <p:cNvSpPr txBox="1"/>
            <p:nvPr/>
          </p:nvSpPr>
          <p:spPr>
            <a:xfrm>
              <a:off x="6677835" y="1480195"/>
              <a:ext cx="2053767" cy="246221"/>
            </a:xfrm>
            <a:prstGeom prst="rect">
              <a:avLst/>
            </a:prstGeom>
            <a:noFill/>
          </p:spPr>
          <p:txBody>
            <a:bodyPr wrap="none" rtlCol="0">
              <a:spAutoFit/>
            </a:bodyPr>
            <a:lstStyle/>
            <a:p>
              <a:pPr algn="r"/>
              <a:r>
                <a:rPr lang="en-US" sz="1000" b="1" dirty="0" err="1">
                  <a:solidFill>
                    <a:srgbClr val="7EBDC3"/>
                  </a:solidFill>
                </a:rPr>
                <a:t>Prokopiou</a:t>
              </a:r>
              <a:r>
                <a:rPr lang="en-US" sz="1000" b="1" dirty="0">
                  <a:solidFill>
                    <a:srgbClr val="7EBDC3"/>
                  </a:solidFill>
                </a:rPr>
                <a:t> et al. </a:t>
              </a:r>
              <a:r>
                <a:rPr lang="en-US" sz="1000" b="1" i="1" dirty="0">
                  <a:solidFill>
                    <a:srgbClr val="7EBDC3"/>
                  </a:solidFill>
                </a:rPr>
                <a:t>Nature Comm.</a:t>
              </a:r>
              <a:endParaRPr lang="en-US" sz="1000" b="1" dirty="0">
                <a:solidFill>
                  <a:srgbClr val="7EBDC3"/>
                </a:solidFill>
              </a:endParaRPr>
            </a:p>
          </p:txBody>
        </p:sp>
        <p:sp>
          <p:nvSpPr>
            <p:cNvPr id="66" name="TextBox 65">
              <a:extLst>
                <a:ext uri="{FF2B5EF4-FFF2-40B4-BE49-F238E27FC236}">
                  <a16:creationId xmlns:a16="http://schemas.microsoft.com/office/drawing/2014/main" id="{55BEB7F0-9345-FD8F-C57A-FCA2093169B2}"/>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67" name="TextBox 66">
              <a:extLst>
                <a:ext uri="{FF2B5EF4-FFF2-40B4-BE49-F238E27FC236}">
                  <a16:creationId xmlns:a16="http://schemas.microsoft.com/office/drawing/2014/main" id="{E3F1120A-4F58-66D4-6FD7-66C46C5B24C9}"/>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68" name="TextBox 67">
              <a:extLst>
                <a:ext uri="{FF2B5EF4-FFF2-40B4-BE49-F238E27FC236}">
                  <a16:creationId xmlns:a16="http://schemas.microsoft.com/office/drawing/2014/main" id="{BDF00A1F-1354-CAE8-0048-065188D2A991}"/>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69" name="TextBox 68">
              <a:extLst>
                <a:ext uri="{FF2B5EF4-FFF2-40B4-BE49-F238E27FC236}">
                  <a16:creationId xmlns:a16="http://schemas.microsoft.com/office/drawing/2014/main" id="{61F4191F-5A9D-5F6D-D112-A90FB10B19AC}"/>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70" name="TextBox 69">
              <a:extLst>
                <a:ext uri="{FF2B5EF4-FFF2-40B4-BE49-F238E27FC236}">
                  <a16:creationId xmlns:a16="http://schemas.microsoft.com/office/drawing/2014/main" id="{5CECDDBC-2F62-DF2C-F69F-8EE0677484C1}"/>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pic>
        <p:nvPicPr>
          <p:cNvPr id="108" name="Google Shape;108;p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71" name="Picture 70">
            <a:extLst>
              <a:ext uri="{FF2B5EF4-FFF2-40B4-BE49-F238E27FC236}">
                <a16:creationId xmlns:a16="http://schemas.microsoft.com/office/drawing/2014/main" id="{6EC0C92C-7F85-D2AC-7F29-D7103FC8856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53379" y="1405593"/>
            <a:ext cx="5149121" cy="1810323"/>
          </a:xfrm>
          <a:prstGeom prst="rect">
            <a:avLst/>
          </a:prstGeom>
        </p:spPr>
      </p:pic>
      <p:sp>
        <p:nvSpPr>
          <p:cNvPr id="72" name="TextBox 71">
            <a:extLst>
              <a:ext uri="{FF2B5EF4-FFF2-40B4-BE49-F238E27FC236}">
                <a16:creationId xmlns:a16="http://schemas.microsoft.com/office/drawing/2014/main" id="{2E0BE5D8-91E8-0EF0-D50E-632C3F5A5990}"/>
              </a:ext>
            </a:extLst>
          </p:cNvPr>
          <p:cNvSpPr txBox="1"/>
          <p:nvPr/>
        </p:nvSpPr>
        <p:spPr>
          <a:xfrm>
            <a:off x="753379" y="1451332"/>
            <a:ext cx="2356735" cy="307777"/>
          </a:xfrm>
          <a:prstGeom prst="rect">
            <a:avLst/>
          </a:prstGeom>
          <a:noFill/>
        </p:spPr>
        <p:txBody>
          <a:bodyPr wrap="none" rtlCol="0">
            <a:spAutoFit/>
          </a:bodyPr>
          <a:lstStyle/>
          <a:p>
            <a:r>
              <a:rPr lang="en-US" dirty="0">
                <a:solidFill>
                  <a:srgbClr val="4A0D66"/>
                </a:solidFill>
              </a:rPr>
              <a:t>Novelty-Related LC Activity</a:t>
            </a:r>
          </a:p>
        </p:txBody>
      </p:sp>
      <p:pic>
        <p:nvPicPr>
          <p:cNvPr id="73" name="Picture 72">
            <a:extLst>
              <a:ext uri="{FF2B5EF4-FFF2-40B4-BE49-F238E27FC236}">
                <a16:creationId xmlns:a16="http://schemas.microsoft.com/office/drawing/2014/main" id="{A0FB4E17-4EAD-9F9A-BD9D-91B9F9A961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943081" y="3279052"/>
            <a:ext cx="1164236" cy="1410485"/>
          </a:xfrm>
          <a:prstGeom prst="rect">
            <a:avLst/>
          </a:prstGeom>
        </p:spPr>
      </p:pic>
      <p:sp>
        <p:nvSpPr>
          <p:cNvPr id="74" name="TextBox 73">
            <a:extLst>
              <a:ext uri="{FF2B5EF4-FFF2-40B4-BE49-F238E27FC236}">
                <a16:creationId xmlns:a16="http://schemas.microsoft.com/office/drawing/2014/main" id="{CD18332C-5AE8-B2BF-BC62-173AF2DC650E}"/>
              </a:ext>
            </a:extLst>
          </p:cNvPr>
          <p:cNvSpPr txBox="1"/>
          <p:nvPr/>
        </p:nvSpPr>
        <p:spPr>
          <a:xfrm rot="16200000">
            <a:off x="1467452" y="3755638"/>
            <a:ext cx="915635" cy="400110"/>
          </a:xfrm>
          <a:prstGeom prst="rect">
            <a:avLst/>
          </a:prstGeom>
          <a:noFill/>
        </p:spPr>
        <p:txBody>
          <a:bodyPr wrap="none" rtlCol="0">
            <a:spAutoFit/>
          </a:bodyPr>
          <a:lstStyle/>
          <a:p>
            <a:pPr algn="ctr"/>
            <a:r>
              <a:rPr lang="en-US" sz="1000" dirty="0">
                <a:solidFill>
                  <a:srgbClr val="4A0D66"/>
                </a:solidFill>
              </a:rPr>
              <a:t>Cognitive</a:t>
            </a:r>
          </a:p>
          <a:p>
            <a:pPr algn="ctr"/>
            <a:r>
              <a:rPr lang="en-US" sz="1000" dirty="0">
                <a:solidFill>
                  <a:srgbClr val="4A0D66"/>
                </a:solidFill>
              </a:rPr>
              <a:t>Performance</a:t>
            </a:r>
          </a:p>
        </p:txBody>
      </p:sp>
      <p:sp>
        <p:nvSpPr>
          <p:cNvPr id="9" name="TextBox 8">
            <a:extLst>
              <a:ext uri="{FF2B5EF4-FFF2-40B4-BE49-F238E27FC236}">
                <a16:creationId xmlns:a16="http://schemas.microsoft.com/office/drawing/2014/main" id="{6740CA93-CE52-AF68-91E8-D4AAA3033796}"/>
              </a:ext>
            </a:extLst>
          </p:cNvPr>
          <p:cNvSpPr txBox="1"/>
          <p:nvPr/>
        </p:nvSpPr>
        <p:spPr>
          <a:xfrm>
            <a:off x="3729059" y="4508354"/>
            <a:ext cx="2802370" cy="307777"/>
          </a:xfrm>
          <a:prstGeom prst="rect">
            <a:avLst/>
          </a:prstGeom>
          <a:noFill/>
        </p:spPr>
        <p:txBody>
          <a:bodyPr wrap="none" rtlCol="0">
            <a:spAutoFit/>
          </a:bodyPr>
          <a:lstStyle/>
          <a:p>
            <a:pPr algn="r"/>
            <a:r>
              <a:rPr lang="en-US" b="1" dirty="0" err="1">
                <a:solidFill>
                  <a:srgbClr val="7EBDC3"/>
                </a:solidFill>
              </a:rPr>
              <a:t>Prokopiou</a:t>
            </a:r>
            <a:r>
              <a:rPr lang="en-US" b="1" dirty="0">
                <a:solidFill>
                  <a:srgbClr val="7EBDC3"/>
                </a:solidFill>
              </a:rPr>
              <a:t> et al. </a:t>
            </a:r>
            <a:r>
              <a:rPr lang="en-US" b="1" i="1" dirty="0">
                <a:solidFill>
                  <a:srgbClr val="7EBDC3"/>
                </a:solidFill>
              </a:rPr>
              <a:t>Nature Comm.</a:t>
            </a:r>
          </a:p>
        </p:txBody>
      </p:sp>
      <p:sp>
        <p:nvSpPr>
          <p:cNvPr id="4" name="TextBox 3">
            <a:extLst>
              <a:ext uri="{FF2B5EF4-FFF2-40B4-BE49-F238E27FC236}">
                <a16:creationId xmlns:a16="http://schemas.microsoft.com/office/drawing/2014/main" id="{D7110B0B-AC4A-5CBC-B9A3-3010BF1B9F36}"/>
              </a:ext>
            </a:extLst>
          </p:cNvPr>
          <p:cNvSpPr txBox="1"/>
          <p:nvPr/>
        </p:nvSpPr>
        <p:spPr>
          <a:xfrm>
            <a:off x="74050" y="974850"/>
            <a:ext cx="6399509" cy="338554"/>
          </a:xfrm>
          <a:prstGeom prst="rect">
            <a:avLst/>
          </a:prstGeom>
          <a:noFill/>
        </p:spPr>
        <p:txBody>
          <a:bodyPr wrap="none" rtlCol="0">
            <a:spAutoFit/>
          </a:bodyPr>
          <a:lstStyle/>
          <a:p>
            <a:r>
              <a:rPr lang="en-US" sz="1600" b="1" dirty="0">
                <a:solidFill>
                  <a:srgbClr val="4A0D66"/>
                </a:solidFill>
              </a:rPr>
              <a:t>Linking LC Functional Activity to Subsequent Cognitive Decline</a:t>
            </a:r>
          </a:p>
        </p:txBody>
      </p:sp>
      <p:cxnSp>
        <p:nvCxnSpPr>
          <p:cNvPr id="13" name="Straight Arrow Connector 12">
            <a:extLst>
              <a:ext uri="{FF2B5EF4-FFF2-40B4-BE49-F238E27FC236}">
                <a16:creationId xmlns:a16="http://schemas.microsoft.com/office/drawing/2014/main" id="{6DBE0154-6F32-DBCF-3AFA-8EB693E3D378}"/>
              </a:ext>
            </a:extLst>
          </p:cNvPr>
          <p:cNvCxnSpPr/>
          <p:nvPr/>
        </p:nvCxnSpPr>
        <p:spPr>
          <a:xfrm>
            <a:off x="2578195" y="3430061"/>
            <a:ext cx="1278785" cy="67814"/>
          </a:xfrm>
          <a:prstGeom prst="straightConnector1">
            <a:avLst/>
          </a:prstGeom>
          <a:ln w="38100">
            <a:solidFill>
              <a:srgbClr val="DAB02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930D55-E824-5373-0C0E-92984C40545E}"/>
              </a:ext>
            </a:extLst>
          </p:cNvPr>
          <p:cNvCxnSpPr>
            <a:cxnSpLocks/>
          </p:cNvCxnSpPr>
          <p:nvPr/>
        </p:nvCxnSpPr>
        <p:spPr>
          <a:xfrm>
            <a:off x="2528551" y="3678113"/>
            <a:ext cx="1266263" cy="641482"/>
          </a:xfrm>
          <a:prstGeom prst="straightConnector1">
            <a:avLst/>
          </a:prstGeom>
          <a:ln w="38100">
            <a:solidFill>
              <a:srgbClr val="083A2B"/>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ECA34F8-0B5C-57BB-4016-2C73CF83492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254939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7EBDC3"/>
                </a:solidFill>
                <a:latin typeface="Arial"/>
                <a:ea typeface="Arial"/>
                <a:cs typeface="Arial"/>
                <a:sym typeface="Arial"/>
              </a:rPr>
              <a:t>Area 2: Measuring NSS Structure &amp; Function</a:t>
            </a:r>
            <a:endParaRPr lang="en-US" sz="2000" b="1" dirty="0">
              <a:solidFill>
                <a:srgbClr val="7EBDC3"/>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pic>
        <p:nvPicPr>
          <p:cNvPr id="7" name="Picture 6">
            <a:extLst>
              <a:ext uri="{FF2B5EF4-FFF2-40B4-BE49-F238E27FC236}">
                <a16:creationId xmlns:a16="http://schemas.microsoft.com/office/drawing/2014/main" id="{32ECB43A-2AB3-583B-0A9B-27AEEDBA307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55505" y="1378368"/>
            <a:ext cx="2994011" cy="3459647"/>
          </a:xfrm>
          <a:prstGeom prst="rect">
            <a:avLst/>
          </a:prstGeom>
        </p:spPr>
      </p:pic>
      <p:sp>
        <p:nvSpPr>
          <p:cNvPr id="9" name="TextBox 8">
            <a:extLst>
              <a:ext uri="{FF2B5EF4-FFF2-40B4-BE49-F238E27FC236}">
                <a16:creationId xmlns:a16="http://schemas.microsoft.com/office/drawing/2014/main" id="{676A6664-EDDB-170B-CE6B-C54477F1527D}"/>
              </a:ext>
            </a:extLst>
          </p:cNvPr>
          <p:cNvSpPr txBox="1"/>
          <p:nvPr/>
        </p:nvSpPr>
        <p:spPr>
          <a:xfrm>
            <a:off x="5114053" y="4485564"/>
            <a:ext cx="1417376" cy="307777"/>
          </a:xfrm>
          <a:prstGeom prst="rect">
            <a:avLst/>
          </a:prstGeom>
          <a:noFill/>
        </p:spPr>
        <p:txBody>
          <a:bodyPr wrap="none" rtlCol="0">
            <a:spAutoFit/>
          </a:bodyPr>
          <a:lstStyle/>
          <a:p>
            <a:pPr algn="r"/>
            <a:r>
              <a:rPr lang="en-US" b="1" dirty="0">
                <a:solidFill>
                  <a:srgbClr val="7EBDC3"/>
                </a:solidFill>
              </a:rPr>
              <a:t>Lin et al. </a:t>
            </a:r>
            <a:r>
              <a:rPr lang="en-US" b="1" i="1" dirty="0">
                <a:solidFill>
                  <a:srgbClr val="7EBDC3"/>
                </a:solidFill>
              </a:rPr>
              <a:t>Brain</a:t>
            </a:r>
          </a:p>
        </p:txBody>
      </p:sp>
      <p:grpSp>
        <p:nvGrpSpPr>
          <p:cNvPr id="5" name="Group 4">
            <a:extLst>
              <a:ext uri="{FF2B5EF4-FFF2-40B4-BE49-F238E27FC236}">
                <a16:creationId xmlns:a16="http://schemas.microsoft.com/office/drawing/2014/main" id="{EA2DE5A0-8050-72AF-70E5-C37215D60C59}"/>
              </a:ext>
            </a:extLst>
          </p:cNvPr>
          <p:cNvGrpSpPr/>
          <p:nvPr/>
        </p:nvGrpSpPr>
        <p:grpSpPr>
          <a:xfrm>
            <a:off x="6474254" y="899227"/>
            <a:ext cx="2748729" cy="3978603"/>
            <a:chOff x="6474254" y="899227"/>
            <a:chExt cx="2748729" cy="3978603"/>
          </a:xfrm>
        </p:grpSpPr>
        <p:sp>
          <p:nvSpPr>
            <p:cNvPr id="6" name="Rectangle 5">
              <a:extLst>
                <a:ext uri="{FF2B5EF4-FFF2-40B4-BE49-F238E27FC236}">
                  <a16:creationId xmlns:a16="http://schemas.microsoft.com/office/drawing/2014/main" id="{D035BEAA-D308-79F6-AF39-33C451320A8B}"/>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72DFB3C-2008-CE6B-9103-1A82D058EA60}"/>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8FA843-0591-0A76-0316-E444DDDE298C}"/>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821C6CB-D9A4-20DC-FD07-0A2D9A51FF10}"/>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1355FD-B168-D140-EF68-67040B75A5D3}"/>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560C78-76D3-B6E0-CF01-AC29BF9AF21B}"/>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CAEEF8-1CF8-3344-B77A-86EB4BACA5E0}"/>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041B7F3-0ABE-B859-9ED6-9DC91F00392D}"/>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C15013-4A77-ED35-0EA3-BDDE8C424587}"/>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1249A3B-227B-8763-2B06-A1398FE55747}"/>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7DDBA0-EAE4-84AD-18AD-BD9EEA136AE4}"/>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894FC4-0B73-AB95-4F2A-83490305EF58}"/>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5895DE-6771-2705-3DBC-EEDFB8E76FC6}"/>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4745CD9-9E0E-EF9B-659D-5AECD2D9E0FB}"/>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C185791-AA05-4215-7099-A5FEFC952B1D}"/>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51" name="TextBox 50">
              <a:extLst>
                <a:ext uri="{FF2B5EF4-FFF2-40B4-BE49-F238E27FC236}">
                  <a16:creationId xmlns:a16="http://schemas.microsoft.com/office/drawing/2014/main" id="{1C547EC1-CA57-5B32-6FAB-2A8C0D40D147}"/>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52" name="TextBox 51">
              <a:extLst>
                <a:ext uri="{FF2B5EF4-FFF2-40B4-BE49-F238E27FC236}">
                  <a16:creationId xmlns:a16="http://schemas.microsoft.com/office/drawing/2014/main" id="{91260D06-888C-AB5D-5996-9464E381E2A9}"/>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53" name="TextBox 52">
              <a:extLst>
                <a:ext uri="{FF2B5EF4-FFF2-40B4-BE49-F238E27FC236}">
                  <a16:creationId xmlns:a16="http://schemas.microsoft.com/office/drawing/2014/main" id="{887D397A-05A9-F5BF-0290-1346C4D1C537}"/>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54" name="TextBox 53">
              <a:extLst>
                <a:ext uri="{FF2B5EF4-FFF2-40B4-BE49-F238E27FC236}">
                  <a16:creationId xmlns:a16="http://schemas.microsoft.com/office/drawing/2014/main" id="{E6473D86-B4C8-815D-3863-44BF8DB5FEE7}"/>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55" name="TextBox 54">
              <a:extLst>
                <a:ext uri="{FF2B5EF4-FFF2-40B4-BE49-F238E27FC236}">
                  <a16:creationId xmlns:a16="http://schemas.microsoft.com/office/drawing/2014/main" id="{6021F3F5-F3D4-EF9F-9F9A-A8D95CFD7BA4}"/>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56" name="TextBox 55">
              <a:extLst>
                <a:ext uri="{FF2B5EF4-FFF2-40B4-BE49-F238E27FC236}">
                  <a16:creationId xmlns:a16="http://schemas.microsoft.com/office/drawing/2014/main" id="{57B7C6E4-C8B5-92CF-5D1B-78A184545964}"/>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57" name="TextBox 56">
              <a:extLst>
                <a:ext uri="{FF2B5EF4-FFF2-40B4-BE49-F238E27FC236}">
                  <a16:creationId xmlns:a16="http://schemas.microsoft.com/office/drawing/2014/main" id="{D182BBA7-3B46-7088-FB26-879492453BFB}"/>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58" name="TextBox 57">
              <a:extLst>
                <a:ext uri="{FF2B5EF4-FFF2-40B4-BE49-F238E27FC236}">
                  <a16:creationId xmlns:a16="http://schemas.microsoft.com/office/drawing/2014/main" id="{7CED0B87-2BAB-6F46-CF18-1E377AEF3470}"/>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59" name="TextBox 58">
              <a:extLst>
                <a:ext uri="{FF2B5EF4-FFF2-40B4-BE49-F238E27FC236}">
                  <a16:creationId xmlns:a16="http://schemas.microsoft.com/office/drawing/2014/main" id="{33135D5B-F2FA-6475-7E17-33CE82139B80}"/>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60" name="TextBox 59">
              <a:extLst>
                <a:ext uri="{FF2B5EF4-FFF2-40B4-BE49-F238E27FC236}">
                  <a16:creationId xmlns:a16="http://schemas.microsoft.com/office/drawing/2014/main" id="{701AA1EC-BFB3-BAF7-3512-3F47CA500425}"/>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61" name="TextBox 60">
              <a:extLst>
                <a:ext uri="{FF2B5EF4-FFF2-40B4-BE49-F238E27FC236}">
                  <a16:creationId xmlns:a16="http://schemas.microsoft.com/office/drawing/2014/main" id="{96FAAA57-B548-168D-3974-8F77D2A49C6B}"/>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62" name="TextBox 61">
              <a:extLst>
                <a:ext uri="{FF2B5EF4-FFF2-40B4-BE49-F238E27FC236}">
                  <a16:creationId xmlns:a16="http://schemas.microsoft.com/office/drawing/2014/main" id="{057B097F-201D-D266-8B89-775BFB54EE37}"/>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63" name="TextBox 62">
              <a:extLst>
                <a:ext uri="{FF2B5EF4-FFF2-40B4-BE49-F238E27FC236}">
                  <a16:creationId xmlns:a16="http://schemas.microsoft.com/office/drawing/2014/main" id="{B497DAEB-B878-199F-521F-4F3E9466D4C2}"/>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64" name="TextBox 63">
              <a:extLst>
                <a:ext uri="{FF2B5EF4-FFF2-40B4-BE49-F238E27FC236}">
                  <a16:creationId xmlns:a16="http://schemas.microsoft.com/office/drawing/2014/main" id="{5021F4F1-2512-0248-E96C-3C3CA5E9030F}"/>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65" name="TextBox 64">
              <a:extLst>
                <a:ext uri="{FF2B5EF4-FFF2-40B4-BE49-F238E27FC236}">
                  <a16:creationId xmlns:a16="http://schemas.microsoft.com/office/drawing/2014/main" id="{F964816D-9836-ACBF-F141-EC90AE2C846E}"/>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66" name="TextBox 65">
              <a:extLst>
                <a:ext uri="{FF2B5EF4-FFF2-40B4-BE49-F238E27FC236}">
                  <a16:creationId xmlns:a16="http://schemas.microsoft.com/office/drawing/2014/main" id="{948FE07E-7B8D-107B-B8A2-A7D739697A8A}"/>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67" name="TextBox 66">
              <a:extLst>
                <a:ext uri="{FF2B5EF4-FFF2-40B4-BE49-F238E27FC236}">
                  <a16:creationId xmlns:a16="http://schemas.microsoft.com/office/drawing/2014/main" id="{8445E579-1D65-172E-49E1-7667BBD64555}"/>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68" name="TextBox 67">
              <a:extLst>
                <a:ext uri="{FF2B5EF4-FFF2-40B4-BE49-F238E27FC236}">
                  <a16:creationId xmlns:a16="http://schemas.microsoft.com/office/drawing/2014/main" id="{2CFC146E-5224-40F2-008F-447552AB90B0}"/>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69" name="TextBox 68">
              <a:extLst>
                <a:ext uri="{FF2B5EF4-FFF2-40B4-BE49-F238E27FC236}">
                  <a16:creationId xmlns:a16="http://schemas.microsoft.com/office/drawing/2014/main" id="{97475AAA-4DA3-AC0D-1A7A-1EDCCDB8550C}"/>
                </a:ext>
              </a:extLst>
            </p:cNvPr>
            <p:cNvSpPr txBox="1"/>
            <p:nvPr/>
          </p:nvSpPr>
          <p:spPr>
            <a:xfrm>
              <a:off x="7666887" y="3108192"/>
              <a:ext cx="1064715" cy="246221"/>
            </a:xfrm>
            <a:prstGeom prst="rect">
              <a:avLst/>
            </a:prstGeom>
            <a:noFill/>
          </p:spPr>
          <p:txBody>
            <a:bodyPr wrap="none" rtlCol="0">
              <a:spAutoFit/>
            </a:bodyPr>
            <a:lstStyle/>
            <a:p>
              <a:pPr algn="r"/>
              <a:r>
                <a:rPr lang="en-US" sz="1000" b="1" dirty="0">
                  <a:solidFill>
                    <a:srgbClr val="7EBDC3"/>
                  </a:solidFill>
                </a:rPr>
                <a:t>Lin et al. </a:t>
              </a:r>
              <a:r>
                <a:rPr lang="en-US" sz="1000" b="1" i="1" dirty="0">
                  <a:solidFill>
                    <a:srgbClr val="7EBDC3"/>
                  </a:solidFill>
                </a:rPr>
                <a:t>Brain</a:t>
              </a:r>
            </a:p>
          </p:txBody>
        </p:sp>
        <p:sp>
          <p:nvSpPr>
            <p:cNvPr id="70" name="TextBox 69">
              <a:extLst>
                <a:ext uri="{FF2B5EF4-FFF2-40B4-BE49-F238E27FC236}">
                  <a16:creationId xmlns:a16="http://schemas.microsoft.com/office/drawing/2014/main" id="{FCE8577A-B1A4-CA99-BF64-E11AF2C57438}"/>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71" name="TextBox 70">
              <a:extLst>
                <a:ext uri="{FF2B5EF4-FFF2-40B4-BE49-F238E27FC236}">
                  <a16:creationId xmlns:a16="http://schemas.microsoft.com/office/drawing/2014/main" id="{BF75F046-3028-8D9D-45F8-4E7E858860A3}"/>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72" name="TextBox 71">
              <a:extLst>
                <a:ext uri="{FF2B5EF4-FFF2-40B4-BE49-F238E27FC236}">
                  <a16:creationId xmlns:a16="http://schemas.microsoft.com/office/drawing/2014/main" id="{203011EB-335F-DB32-B497-6B1E4E9D9AA8}"/>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sp>
        <p:nvSpPr>
          <p:cNvPr id="4" name="TextBox 3">
            <a:extLst>
              <a:ext uri="{FF2B5EF4-FFF2-40B4-BE49-F238E27FC236}">
                <a16:creationId xmlns:a16="http://schemas.microsoft.com/office/drawing/2014/main" id="{80F7A8DD-4117-8FAE-8C37-FDA692DDCB6F}"/>
              </a:ext>
            </a:extLst>
          </p:cNvPr>
          <p:cNvSpPr txBox="1"/>
          <p:nvPr/>
        </p:nvSpPr>
        <p:spPr>
          <a:xfrm>
            <a:off x="74050" y="974850"/>
            <a:ext cx="6555000" cy="338554"/>
          </a:xfrm>
          <a:prstGeom prst="rect">
            <a:avLst/>
          </a:prstGeom>
          <a:noFill/>
        </p:spPr>
        <p:txBody>
          <a:bodyPr wrap="none" rtlCol="0">
            <a:spAutoFit/>
          </a:bodyPr>
          <a:lstStyle/>
          <a:p>
            <a:r>
              <a:rPr lang="en-US" sz="1600" b="1" dirty="0" err="1">
                <a:solidFill>
                  <a:srgbClr val="4A0D66"/>
                </a:solidFill>
              </a:rPr>
              <a:t>NbM</a:t>
            </a:r>
            <a:r>
              <a:rPr lang="en-US" sz="1600" b="1" dirty="0">
                <a:solidFill>
                  <a:srgbClr val="4A0D66"/>
                </a:solidFill>
              </a:rPr>
              <a:t> Cholinergic Cell Density and Integrity of White Matter Tracts</a:t>
            </a:r>
          </a:p>
        </p:txBody>
      </p:sp>
      <p:pic>
        <p:nvPicPr>
          <p:cNvPr id="13" name="Picture 12">
            <a:extLst>
              <a:ext uri="{FF2B5EF4-FFF2-40B4-BE49-F238E27FC236}">
                <a16:creationId xmlns:a16="http://schemas.microsoft.com/office/drawing/2014/main" id="{4EB215AE-0DC6-5FA7-90FB-F488FF0293F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3254718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7EBDC3"/>
                </a:solidFill>
                <a:latin typeface="Arial"/>
                <a:ea typeface="Arial"/>
                <a:cs typeface="Arial"/>
                <a:sym typeface="Arial"/>
              </a:rPr>
              <a:t>Area 2: Measuring NSS Structure &amp; Function</a:t>
            </a:r>
            <a:endParaRPr sz="2000" b="1" dirty="0">
              <a:solidFill>
                <a:srgbClr val="7EBDC3"/>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pic>
        <p:nvPicPr>
          <p:cNvPr id="5" name="Picture 4">
            <a:extLst>
              <a:ext uri="{FF2B5EF4-FFF2-40B4-BE49-F238E27FC236}">
                <a16:creationId xmlns:a16="http://schemas.microsoft.com/office/drawing/2014/main" id="{E6D838DA-9976-6F54-105F-FEC1564F5B4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5847" y="1871688"/>
            <a:ext cx="2070127" cy="2568964"/>
          </a:xfrm>
          <a:prstGeom prst="rect">
            <a:avLst/>
          </a:prstGeom>
          <a:ln w="38100">
            <a:noFill/>
          </a:ln>
        </p:spPr>
      </p:pic>
      <p:sp>
        <p:nvSpPr>
          <p:cNvPr id="6" name="TextBox 5">
            <a:extLst>
              <a:ext uri="{FF2B5EF4-FFF2-40B4-BE49-F238E27FC236}">
                <a16:creationId xmlns:a16="http://schemas.microsoft.com/office/drawing/2014/main" id="{A2B3E2CC-C5DB-7E78-8D4B-5CD30A2E228B}"/>
              </a:ext>
            </a:extLst>
          </p:cNvPr>
          <p:cNvSpPr txBox="1"/>
          <p:nvPr/>
        </p:nvSpPr>
        <p:spPr>
          <a:xfrm>
            <a:off x="395965" y="4503908"/>
            <a:ext cx="2518298" cy="307777"/>
          </a:xfrm>
          <a:prstGeom prst="rect">
            <a:avLst/>
          </a:prstGeom>
          <a:noFill/>
        </p:spPr>
        <p:txBody>
          <a:bodyPr wrap="square" rtlCol="0">
            <a:spAutoFit/>
          </a:bodyPr>
          <a:lstStyle/>
          <a:p>
            <a:pPr algn="r"/>
            <a:r>
              <a:rPr lang="en-US" b="1" dirty="0">
                <a:solidFill>
                  <a:srgbClr val="7EBDC3"/>
                </a:solidFill>
              </a:rPr>
              <a:t>Morris et al. </a:t>
            </a:r>
            <a:r>
              <a:rPr lang="en-US" b="1" i="1" dirty="0" err="1">
                <a:solidFill>
                  <a:srgbClr val="7EBDC3"/>
                </a:solidFill>
              </a:rPr>
              <a:t>NeuroImage</a:t>
            </a:r>
            <a:endParaRPr lang="en-US" b="1" i="1" dirty="0">
              <a:solidFill>
                <a:srgbClr val="7EBDC3"/>
              </a:solidFill>
            </a:endParaRPr>
          </a:p>
        </p:txBody>
      </p:sp>
      <p:pic>
        <p:nvPicPr>
          <p:cNvPr id="7" name="Picture 6">
            <a:extLst>
              <a:ext uri="{FF2B5EF4-FFF2-40B4-BE49-F238E27FC236}">
                <a16:creationId xmlns:a16="http://schemas.microsoft.com/office/drawing/2014/main" id="{807A88EE-C9FA-1C5C-4818-80CFF5B7991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333657" y="1726416"/>
            <a:ext cx="2948339" cy="1334753"/>
          </a:xfrm>
          <a:prstGeom prst="rect">
            <a:avLst/>
          </a:prstGeom>
        </p:spPr>
      </p:pic>
      <p:pic>
        <p:nvPicPr>
          <p:cNvPr id="9" name="Picture 8">
            <a:extLst>
              <a:ext uri="{FF2B5EF4-FFF2-40B4-BE49-F238E27FC236}">
                <a16:creationId xmlns:a16="http://schemas.microsoft.com/office/drawing/2014/main" id="{604A28C6-9D21-5AEA-A1EF-B175AF6477B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712994" y="3052287"/>
            <a:ext cx="1981858" cy="1334753"/>
          </a:xfrm>
          <a:prstGeom prst="rect">
            <a:avLst/>
          </a:prstGeom>
        </p:spPr>
      </p:pic>
      <p:sp>
        <p:nvSpPr>
          <p:cNvPr id="12" name="TextBox 11">
            <a:extLst>
              <a:ext uri="{FF2B5EF4-FFF2-40B4-BE49-F238E27FC236}">
                <a16:creationId xmlns:a16="http://schemas.microsoft.com/office/drawing/2014/main" id="{85B42C9A-F0F4-E6E6-7D20-EFB239071263}"/>
              </a:ext>
            </a:extLst>
          </p:cNvPr>
          <p:cNvSpPr txBox="1"/>
          <p:nvPr/>
        </p:nvSpPr>
        <p:spPr>
          <a:xfrm>
            <a:off x="3474894" y="4503955"/>
            <a:ext cx="3084363" cy="307777"/>
          </a:xfrm>
          <a:prstGeom prst="rect">
            <a:avLst/>
          </a:prstGeom>
          <a:noFill/>
        </p:spPr>
        <p:txBody>
          <a:bodyPr wrap="square" rtlCol="0">
            <a:spAutoFit/>
          </a:bodyPr>
          <a:lstStyle/>
          <a:p>
            <a:pPr algn="r"/>
            <a:r>
              <a:rPr lang="en-US" b="1" dirty="0">
                <a:solidFill>
                  <a:srgbClr val="7EBDC3"/>
                </a:solidFill>
              </a:rPr>
              <a:t>Dahl et al. </a:t>
            </a:r>
            <a:r>
              <a:rPr lang="en-US" b="1" i="1" dirty="0">
                <a:solidFill>
                  <a:srgbClr val="7EBDC3"/>
                </a:solidFill>
              </a:rPr>
              <a:t>Neurobiology Of Aging</a:t>
            </a:r>
          </a:p>
        </p:txBody>
      </p:sp>
      <p:grpSp>
        <p:nvGrpSpPr>
          <p:cNvPr id="3" name="Group 2">
            <a:extLst>
              <a:ext uri="{FF2B5EF4-FFF2-40B4-BE49-F238E27FC236}">
                <a16:creationId xmlns:a16="http://schemas.microsoft.com/office/drawing/2014/main" id="{F0F245A6-434C-FF08-B2A6-28A92A4C5801}"/>
              </a:ext>
            </a:extLst>
          </p:cNvPr>
          <p:cNvGrpSpPr/>
          <p:nvPr/>
        </p:nvGrpSpPr>
        <p:grpSpPr>
          <a:xfrm>
            <a:off x="6474254" y="899227"/>
            <a:ext cx="2748729" cy="3978603"/>
            <a:chOff x="6474254" y="899227"/>
            <a:chExt cx="2748729" cy="3978603"/>
          </a:xfrm>
        </p:grpSpPr>
        <p:sp>
          <p:nvSpPr>
            <p:cNvPr id="37" name="Rectangle 36">
              <a:extLst>
                <a:ext uri="{FF2B5EF4-FFF2-40B4-BE49-F238E27FC236}">
                  <a16:creationId xmlns:a16="http://schemas.microsoft.com/office/drawing/2014/main" id="{5D43B3CC-0F9A-47D2-CFBC-92174862C368}"/>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97F68FC6-F9CC-A3FE-C228-4BADB4AF1A71}"/>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049C670-AA03-46F3-2A70-D4AEBB3643FF}"/>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B092808-0C51-27F5-C900-DF57181D5A5F}"/>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E26E8F-C0B1-7038-A714-EB8AD379785B}"/>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23B4E0-6171-966B-2EA5-153B80687E6B}"/>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614E60-473D-D63B-3C1B-DB0F55CD8BF7}"/>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1B0EBCF-A718-F037-2EE8-B596BBB01A75}"/>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1235B8-5AB3-9606-921F-2DDCBB759016}"/>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5DEBBA-D5F7-975F-378F-F3E56A8610A7}"/>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5E7530-3939-04D4-5433-DA6F65A3D64D}"/>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D54C7B-233D-9708-B06E-3501FC6EAE5B}"/>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135760-C156-5D8A-7727-A90D0CA86534}"/>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77A3233-BEA2-259A-0097-BF516881D87F}"/>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A992511-3FA0-9AA8-A212-7B81F340BA57}"/>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52" name="TextBox 51">
              <a:extLst>
                <a:ext uri="{FF2B5EF4-FFF2-40B4-BE49-F238E27FC236}">
                  <a16:creationId xmlns:a16="http://schemas.microsoft.com/office/drawing/2014/main" id="{66012013-4341-511C-117F-87B7D656F105}"/>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53" name="TextBox 52">
              <a:extLst>
                <a:ext uri="{FF2B5EF4-FFF2-40B4-BE49-F238E27FC236}">
                  <a16:creationId xmlns:a16="http://schemas.microsoft.com/office/drawing/2014/main" id="{D803A592-8FE5-8983-5E22-B51B3C0C1A3A}"/>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54" name="TextBox 53">
              <a:extLst>
                <a:ext uri="{FF2B5EF4-FFF2-40B4-BE49-F238E27FC236}">
                  <a16:creationId xmlns:a16="http://schemas.microsoft.com/office/drawing/2014/main" id="{92DCD0BA-B902-885E-E959-B31C336ED0D9}"/>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55" name="TextBox 54">
              <a:extLst>
                <a:ext uri="{FF2B5EF4-FFF2-40B4-BE49-F238E27FC236}">
                  <a16:creationId xmlns:a16="http://schemas.microsoft.com/office/drawing/2014/main" id="{4A9DEE58-04BF-10EF-FA75-63DA76AF5CFC}"/>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56" name="TextBox 55">
              <a:extLst>
                <a:ext uri="{FF2B5EF4-FFF2-40B4-BE49-F238E27FC236}">
                  <a16:creationId xmlns:a16="http://schemas.microsoft.com/office/drawing/2014/main" id="{9884CA91-9168-99DE-A516-B8E6FDF56048}"/>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57" name="TextBox 56">
              <a:extLst>
                <a:ext uri="{FF2B5EF4-FFF2-40B4-BE49-F238E27FC236}">
                  <a16:creationId xmlns:a16="http://schemas.microsoft.com/office/drawing/2014/main" id="{002CF21A-9522-8E9E-34B9-7C23C6EC1EF1}"/>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58" name="TextBox 57">
              <a:extLst>
                <a:ext uri="{FF2B5EF4-FFF2-40B4-BE49-F238E27FC236}">
                  <a16:creationId xmlns:a16="http://schemas.microsoft.com/office/drawing/2014/main" id="{6FF8ABA3-9792-1E30-CA3D-22670CF0202C}"/>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59" name="TextBox 58">
              <a:extLst>
                <a:ext uri="{FF2B5EF4-FFF2-40B4-BE49-F238E27FC236}">
                  <a16:creationId xmlns:a16="http://schemas.microsoft.com/office/drawing/2014/main" id="{439D1A3C-9A7D-BA23-3345-AEF5E38250C9}"/>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60" name="TextBox 59">
              <a:extLst>
                <a:ext uri="{FF2B5EF4-FFF2-40B4-BE49-F238E27FC236}">
                  <a16:creationId xmlns:a16="http://schemas.microsoft.com/office/drawing/2014/main" id="{8C94E534-9DB5-4920-06D2-D0CDDD6E171F}"/>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61" name="TextBox 60">
              <a:extLst>
                <a:ext uri="{FF2B5EF4-FFF2-40B4-BE49-F238E27FC236}">
                  <a16:creationId xmlns:a16="http://schemas.microsoft.com/office/drawing/2014/main" id="{A3A80D5B-ABE9-209A-9BE1-2A74D9D58BD1}"/>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62" name="TextBox 61">
              <a:extLst>
                <a:ext uri="{FF2B5EF4-FFF2-40B4-BE49-F238E27FC236}">
                  <a16:creationId xmlns:a16="http://schemas.microsoft.com/office/drawing/2014/main" id="{648672C6-5B72-899D-83C9-5EB9805BABA9}"/>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63" name="TextBox 62">
              <a:extLst>
                <a:ext uri="{FF2B5EF4-FFF2-40B4-BE49-F238E27FC236}">
                  <a16:creationId xmlns:a16="http://schemas.microsoft.com/office/drawing/2014/main" id="{7A489CDC-638F-91D5-8067-546BFE284C43}"/>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64" name="TextBox 63">
              <a:extLst>
                <a:ext uri="{FF2B5EF4-FFF2-40B4-BE49-F238E27FC236}">
                  <a16:creationId xmlns:a16="http://schemas.microsoft.com/office/drawing/2014/main" id="{0FB8995F-4341-F22E-FCDE-2082FCAF5DD1}"/>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65" name="TextBox 64">
              <a:extLst>
                <a:ext uri="{FF2B5EF4-FFF2-40B4-BE49-F238E27FC236}">
                  <a16:creationId xmlns:a16="http://schemas.microsoft.com/office/drawing/2014/main" id="{B92F69D2-9715-BE0F-D6DB-7B60D22EFD67}"/>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66" name="TextBox 65">
              <a:extLst>
                <a:ext uri="{FF2B5EF4-FFF2-40B4-BE49-F238E27FC236}">
                  <a16:creationId xmlns:a16="http://schemas.microsoft.com/office/drawing/2014/main" id="{982FF5B8-A555-F8A1-5877-09BF8E2494FA}"/>
                </a:ext>
              </a:extLst>
            </p:cNvPr>
            <p:cNvSpPr txBox="1"/>
            <p:nvPr/>
          </p:nvSpPr>
          <p:spPr>
            <a:xfrm>
              <a:off x="7056143" y="4319595"/>
              <a:ext cx="1675459" cy="246221"/>
            </a:xfrm>
            <a:prstGeom prst="rect">
              <a:avLst/>
            </a:prstGeom>
            <a:noFill/>
          </p:spPr>
          <p:txBody>
            <a:bodyPr wrap="none" rtlCol="0">
              <a:spAutoFit/>
            </a:bodyPr>
            <a:lstStyle/>
            <a:p>
              <a:pPr algn="r"/>
              <a:r>
                <a:rPr lang="en-US" sz="1000" b="1" dirty="0">
                  <a:solidFill>
                    <a:srgbClr val="7EBDC3"/>
                  </a:solidFill>
                </a:rPr>
                <a:t>Morris et al. </a:t>
              </a:r>
              <a:r>
                <a:rPr lang="en-US" sz="1000" b="1" i="1" dirty="0" err="1">
                  <a:solidFill>
                    <a:srgbClr val="7EBDC3"/>
                  </a:solidFill>
                </a:rPr>
                <a:t>NeuroImage</a:t>
              </a:r>
              <a:endParaRPr lang="en-US" sz="1000" b="1" dirty="0">
                <a:solidFill>
                  <a:srgbClr val="7EBDC3"/>
                </a:solidFill>
              </a:endParaRPr>
            </a:p>
          </p:txBody>
        </p:sp>
        <p:sp>
          <p:nvSpPr>
            <p:cNvPr id="67" name="TextBox 66">
              <a:extLst>
                <a:ext uri="{FF2B5EF4-FFF2-40B4-BE49-F238E27FC236}">
                  <a16:creationId xmlns:a16="http://schemas.microsoft.com/office/drawing/2014/main" id="{A746FB38-3EFF-DFC3-59E5-25BC5802CA4B}"/>
                </a:ext>
              </a:extLst>
            </p:cNvPr>
            <p:cNvSpPr txBox="1"/>
            <p:nvPr/>
          </p:nvSpPr>
          <p:spPr>
            <a:xfrm>
              <a:off x="6911873" y="1978319"/>
              <a:ext cx="1819729" cy="246221"/>
            </a:xfrm>
            <a:prstGeom prst="rect">
              <a:avLst/>
            </a:prstGeom>
            <a:noFill/>
          </p:spPr>
          <p:txBody>
            <a:bodyPr wrap="none" rtlCol="0">
              <a:spAutoFit/>
            </a:bodyPr>
            <a:lstStyle/>
            <a:p>
              <a:pPr algn="r"/>
              <a:r>
                <a:rPr lang="en-US" sz="1000" b="1" dirty="0">
                  <a:solidFill>
                    <a:srgbClr val="7EBDC3"/>
                  </a:solidFill>
                </a:rPr>
                <a:t>Dahl et al. </a:t>
              </a:r>
              <a:r>
                <a:rPr lang="en-US" sz="1000" b="1" i="1" dirty="0" err="1">
                  <a:solidFill>
                    <a:srgbClr val="7EBDC3"/>
                  </a:solidFill>
                </a:rPr>
                <a:t>Neurobio</a:t>
              </a:r>
              <a:r>
                <a:rPr lang="en-US" sz="1000" b="1" i="1" dirty="0">
                  <a:solidFill>
                    <a:srgbClr val="7EBDC3"/>
                  </a:solidFill>
                </a:rPr>
                <a:t>. Aging</a:t>
              </a:r>
              <a:endParaRPr lang="en-US" sz="1000" b="1" dirty="0">
                <a:solidFill>
                  <a:srgbClr val="7EBDC3"/>
                </a:solidFill>
              </a:endParaRPr>
            </a:p>
          </p:txBody>
        </p:sp>
        <p:sp>
          <p:nvSpPr>
            <p:cNvPr id="68" name="TextBox 67">
              <a:extLst>
                <a:ext uri="{FF2B5EF4-FFF2-40B4-BE49-F238E27FC236}">
                  <a16:creationId xmlns:a16="http://schemas.microsoft.com/office/drawing/2014/main" id="{02F0219F-0324-CA85-56CB-6104B2342E90}"/>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69" name="TextBox 68">
              <a:extLst>
                <a:ext uri="{FF2B5EF4-FFF2-40B4-BE49-F238E27FC236}">
                  <a16:creationId xmlns:a16="http://schemas.microsoft.com/office/drawing/2014/main" id="{0766C7BF-0938-94F9-4897-1599DE64C08E}"/>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70" name="TextBox 69">
              <a:extLst>
                <a:ext uri="{FF2B5EF4-FFF2-40B4-BE49-F238E27FC236}">
                  <a16:creationId xmlns:a16="http://schemas.microsoft.com/office/drawing/2014/main" id="{AB71CCF8-40E2-3282-D17B-62558CD4FF46}"/>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71" name="TextBox 70">
              <a:extLst>
                <a:ext uri="{FF2B5EF4-FFF2-40B4-BE49-F238E27FC236}">
                  <a16:creationId xmlns:a16="http://schemas.microsoft.com/office/drawing/2014/main" id="{CBE2525B-0667-15AE-6499-4DBC15CAE1C1}"/>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72" name="TextBox 71">
              <a:extLst>
                <a:ext uri="{FF2B5EF4-FFF2-40B4-BE49-F238E27FC236}">
                  <a16:creationId xmlns:a16="http://schemas.microsoft.com/office/drawing/2014/main" id="{A3FEB96A-8895-AF81-88B2-36ADED20E8FB}"/>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73" name="TextBox 72">
              <a:extLst>
                <a:ext uri="{FF2B5EF4-FFF2-40B4-BE49-F238E27FC236}">
                  <a16:creationId xmlns:a16="http://schemas.microsoft.com/office/drawing/2014/main" id="{8D3223FF-F9EE-4AEC-D5F8-0DC08BAEE1C3}"/>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sp>
        <p:nvSpPr>
          <p:cNvPr id="74" name="TextBox 73">
            <a:extLst>
              <a:ext uri="{FF2B5EF4-FFF2-40B4-BE49-F238E27FC236}">
                <a16:creationId xmlns:a16="http://schemas.microsoft.com/office/drawing/2014/main" id="{1B14E701-DEA8-869C-41FE-6E7920EFB3E3}"/>
              </a:ext>
            </a:extLst>
          </p:cNvPr>
          <p:cNvSpPr txBox="1"/>
          <p:nvPr/>
        </p:nvSpPr>
        <p:spPr>
          <a:xfrm>
            <a:off x="1057094" y="1478018"/>
            <a:ext cx="1003801" cy="307777"/>
          </a:xfrm>
          <a:prstGeom prst="rect">
            <a:avLst/>
          </a:prstGeom>
          <a:noFill/>
        </p:spPr>
        <p:txBody>
          <a:bodyPr wrap="none" rtlCol="0">
            <a:spAutoFit/>
          </a:bodyPr>
          <a:lstStyle/>
          <a:p>
            <a:pPr algn="ctr"/>
            <a:r>
              <a:rPr lang="en-US" dirty="0">
                <a:solidFill>
                  <a:srgbClr val="4A0D66"/>
                </a:solidFill>
              </a:rPr>
              <a:t>VTA &amp; SN</a:t>
            </a:r>
          </a:p>
        </p:txBody>
      </p:sp>
      <p:sp>
        <p:nvSpPr>
          <p:cNvPr id="75" name="TextBox 74">
            <a:extLst>
              <a:ext uri="{FF2B5EF4-FFF2-40B4-BE49-F238E27FC236}">
                <a16:creationId xmlns:a16="http://schemas.microsoft.com/office/drawing/2014/main" id="{0D679D1D-A0BD-5659-B965-21473819B055}"/>
              </a:ext>
            </a:extLst>
          </p:cNvPr>
          <p:cNvSpPr txBox="1"/>
          <p:nvPr/>
        </p:nvSpPr>
        <p:spPr>
          <a:xfrm>
            <a:off x="4048623" y="1434188"/>
            <a:ext cx="1348446" cy="307777"/>
          </a:xfrm>
          <a:prstGeom prst="rect">
            <a:avLst/>
          </a:prstGeom>
          <a:noFill/>
        </p:spPr>
        <p:txBody>
          <a:bodyPr wrap="none" rtlCol="0">
            <a:spAutoFit/>
          </a:bodyPr>
          <a:lstStyle/>
          <a:p>
            <a:pPr algn="ctr"/>
            <a:r>
              <a:rPr lang="en-US" dirty="0">
                <a:solidFill>
                  <a:srgbClr val="4A0D66"/>
                </a:solidFill>
              </a:rPr>
              <a:t>LC Meta-mask</a:t>
            </a:r>
          </a:p>
        </p:txBody>
      </p:sp>
      <p:sp>
        <p:nvSpPr>
          <p:cNvPr id="4" name="TextBox 3">
            <a:extLst>
              <a:ext uri="{FF2B5EF4-FFF2-40B4-BE49-F238E27FC236}">
                <a16:creationId xmlns:a16="http://schemas.microsoft.com/office/drawing/2014/main" id="{166BC14C-3C4C-80A1-7503-AF0E1AC738E7}"/>
              </a:ext>
            </a:extLst>
          </p:cNvPr>
          <p:cNvSpPr txBox="1"/>
          <p:nvPr/>
        </p:nvSpPr>
        <p:spPr>
          <a:xfrm>
            <a:off x="74050" y="974850"/>
            <a:ext cx="2863284" cy="338554"/>
          </a:xfrm>
          <a:prstGeom prst="rect">
            <a:avLst/>
          </a:prstGeom>
          <a:noFill/>
        </p:spPr>
        <p:txBody>
          <a:bodyPr wrap="none" rtlCol="0">
            <a:spAutoFit/>
          </a:bodyPr>
          <a:lstStyle/>
          <a:p>
            <a:r>
              <a:rPr lang="en-US" sz="1600" b="1" dirty="0">
                <a:solidFill>
                  <a:srgbClr val="4A0D66"/>
                </a:solidFill>
              </a:rPr>
              <a:t>New NSS Masking Methods</a:t>
            </a:r>
          </a:p>
        </p:txBody>
      </p:sp>
      <p:pic>
        <p:nvPicPr>
          <p:cNvPr id="11" name="Picture 10">
            <a:extLst>
              <a:ext uri="{FF2B5EF4-FFF2-40B4-BE49-F238E27FC236}">
                <a16:creationId xmlns:a16="http://schemas.microsoft.com/office/drawing/2014/main" id="{AC29C7DC-ABA9-8EFA-DA84-9BA673AE126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292995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74" grpId="0"/>
      <p:bldP spid="7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92BDA3"/>
                </a:solidFill>
                <a:latin typeface="Arial"/>
                <a:ea typeface="Arial"/>
                <a:cs typeface="Arial"/>
                <a:sym typeface="Arial"/>
              </a:rPr>
              <a:t>Area 3: Tau Accumulation and the Locus Coeruleus</a:t>
            </a:r>
            <a:endParaRPr lang="en-US" sz="2000" b="1" dirty="0">
              <a:solidFill>
                <a:srgbClr val="92BDA3"/>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sp>
        <p:nvSpPr>
          <p:cNvPr id="12" name="TextBox 11">
            <a:extLst>
              <a:ext uri="{FF2B5EF4-FFF2-40B4-BE49-F238E27FC236}">
                <a16:creationId xmlns:a16="http://schemas.microsoft.com/office/drawing/2014/main" id="{43DFD174-9D20-9EE8-3B94-CF8BCE99F4B5}"/>
              </a:ext>
            </a:extLst>
          </p:cNvPr>
          <p:cNvSpPr txBox="1"/>
          <p:nvPr/>
        </p:nvSpPr>
        <p:spPr>
          <a:xfrm>
            <a:off x="3182435" y="4493841"/>
            <a:ext cx="3348994" cy="307777"/>
          </a:xfrm>
          <a:prstGeom prst="rect">
            <a:avLst/>
          </a:prstGeom>
          <a:noFill/>
        </p:spPr>
        <p:txBody>
          <a:bodyPr wrap="none" rtlCol="0">
            <a:spAutoFit/>
          </a:bodyPr>
          <a:lstStyle/>
          <a:p>
            <a:pPr algn="r"/>
            <a:r>
              <a:rPr lang="en-US" b="1" dirty="0">
                <a:solidFill>
                  <a:srgbClr val="92BDA3"/>
                </a:solidFill>
              </a:rPr>
              <a:t>Jacobs et al. </a:t>
            </a:r>
            <a:r>
              <a:rPr lang="en-US" b="1" i="1" dirty="0">
                <a:solidFill>
                  <a:srgbClr val="92BDA3"/>
                </a:solidFill>
              </a:rPr>
              <a:t>Alzheimer’s &amp; Dementia</a:t>
            </a:r>
          </a:p>
        </p:txBody>
      </p:sp>
      <p:grpSp>
        <p:nvGrpSpPr>
          <p:cNvPr id="7" name="Group 6">
            <a:extLst>
              <a:ext uri="{FF2B5EF4-FFF2-40B4-BE49-F238E27FC236}">
                <a16:creationId xmlns:a16="http://schemas.microsoft.com/office/drawing/2014/main" id="{72F1022C-B988-B677-D306-579EEEA34FC3}"/>
              </a:ext>
            </a:extLst>
          </p:cNvPr>
          <p:cNvGrpSpPr/>
          <p:nvPr/>
        </p:nvGrpSpPr>
        <p:grpSpPr>
          <a:xfrm>
            <a:off x="6474254" y="899227"/>
            <a:ext cx="2748729" cy="3978603"/>
            <a:chOff x="6474254" y="899227"/>
            <a:chExt cx="2748729" cy="3978603"/>
          </a:xfrm>
        </p:grpSpPr>
        <p:sp>
          <p:nvSpPr>
            <p:cNvPr id="37" name="Rectangle 36">
              <a:extLst>
                <a:ext uri="{FF2B5EF4-FFF2-40B4-BE49-F238E27FC236}">
                  <a16:creationId xmlns:a16="http://schemas.microsoft.com/office/drawing/2014/main" id="{EB1B5FD9-F09C-379C-B096-8796802111E5}"/>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9B55456C-F2A2-A4CA-AF61-717757378F79}"/>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CCD5E3-3DB7-F1F2-2EF6-BBB4E6918B80}"/>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7F2F8C-7E02-3729-86D5-6ACC0825778C}"/>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5643F1-CC20-CB9A-1C7F-FD3E9E474FD1}"/>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3299F5A-084F-85E4-B57C-C505A142FBF7}"/>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FBF6CC-84C5-084F-5C8A-E485A3EBD443}"/>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E127640-FCB3-1463-E3F4-337268D86392}"/>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6E5675-7924-3561-BD83-CBE47332B389}"/>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8837EE9-5620-F8D5-4EDD-7E1081993FEB}"/>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3F756AE-9B5E-4633-6E2C-125DE8D28422}"/>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A218F-4198-754D-3C68-F47FD6D9853F}"/>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B03D647-4603-D75F-22E8-79EDBB1CAE41}"/>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DD2378-D258-91DC-2AD4-FDA7F6866614}"/>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4445FA8-4398-91F9-0FD0-F4CFB23F5687}"/>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52" name="TextBox 51">
              <a:extLst>
                <a:ext uri="{FF2B5EF4-FFF2-40B4-BE49-F238E27FC236}">
                  <a16:creationId xmlns:a16="http://schemas.microsoft.com/office/drawing/2014/main" id="{D4384B46-F18B-CE38-C891-97D9B56D3E3A}"/>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53" name="TextBox 52">
              <a:extLst>
                <a:ext uri="{FF2B5EF4-FFF2-40B4-BE49-F238E27FC236}">
                  <a16:creationId xmlns:a16="http://schemas.microsoft.com/office/drawing/2014/main" id="{A06EC555-5495-0AB1-3259-01D1C7195379}"/>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54" name="TextBox 53">
              <a:extLst>
                <a:ext uri="{FF2B5EF4-FFF2-40B4-BE49-F238E27FC236}">
                  <a16:creationId xmlns:a16="http://schemas.microsoft.com/office/drawing/2014/main" id="{59779C76-BCDF-0C61-4366-791DE56E2873}"/>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55" name="TextBox 54">
              <a:extLst>
                <a:ext uri="{FF2B5EF4-FFF2-40B4-BE49-F238E27FC236}">
                  <a16:creationId xmlns:a16="http://schemas.microsoft.com/office/drawing/2014/main" id="{01325123-197E-3622-FF48-4734E2B7509D}"/>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56" name="TextBox 55">
              <a:extLst>
                <a:ext uri="{FF2B5EF4-FFF2-40B4-BE49-F238E27FC236}">
                  <a16:creationId xmlns:a16="http://schemas.microsoft.com/office/drawing/2014/main" id="{0E4E8E6A-22AA-6449-A9B2-98A99B53D061}"/>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57" name="TextBox 56">
              <a:extLst>
                <a:ext uri="{FF2B5EF4-FFF2-40B4-BE49-F238E27FC236}">
                  <a16:creationId xmlns:a16="http://schemas.microsoft.com/office/drawing/2014/main" id="{42368232-6493-E203-F691-68139EFC067A}"/>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58" name="TextBox 57">
              <a:extLst>
                <a:ext uri="{FF2B5EF4-FFF2-40B4-BE49-F238E27FC236}">
                  <a16:creationId xmlns:a16="http://schemas.microsoft.com/office/drawing/2014/main" id="{2703B4FD-3E4A-6C5B-227B-845996E53867}"/>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59" name="TextBox 58">
              <a:extLst>
                <a:ext uri="{FF2B5EF4-FFF2-40B4-BE49-F238E27FC236}">
                  <a16:creationId xmlns:a16="http://schemas.microsoft.com/office/drawing/2014/main" id="{25C419F7-52A6-0B85-21A4-C6808B0117A2}"/>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60" name="TextBox 59">
              <a:extLst>
                <a:ext uri="{FF2B5EF4-FFF2-40B4-BE49-F238E27FC236}">
                  <a16:creationId xmlns:a16="http://schemas.microsoft.com/office/drawing/2014/main" id="{0AC3445F-D424-E0F8-4F63-4496F597604E}"/>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61" name="TextBox 60">
              <a:extLst>
                <a:ext uri="{FF2B5EF4-FFF2-40B4-BE49-F238E27FC236}">
                  <a16:creationId xmlns:a16="http://schemas.microsoft.com/office/drawing/2014/main" id="{EEDD1120-D7E4-D3C2-C094-97276B9F3BFA}"/>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62" name="TextBox 61">
              <a:extLst>
                <a:ext uri="{FF2B5EF4-FFF2-40B4-BE49-F238E27FC236}">
                  <a16:creationId xmlns:a16="http://schemas.microsoft.com/office/drawing/2014/main" id="{259562BB-DC52-B986-3715-C365A07CB412}"/>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63" name="TextBox 62">
              <a:extLst>
                <a:ext uri="{FF2B5EF4-FFF2-40B4-BE49-F238E27FC236}">
                  <a16:creationId xmlns:a16="http://schemas.microsoft.com/office/drawing/2014/main" id="{B76A007D-F0E1-939E-56C5-5C42DFA7D523}"/>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64" name="TextBox 63">
              <a:extLst>
                <a:ext uri="{FF2B5EF4-FFF2-40B4-BE49-F238E27FC236}">
                  <a16:creationId xmlns:a16="http://schemas.microsoft.com/office/drawing/2014/main" id="{26623494-5DF9-CE24-7AC5-D343E3C04AFC}"/>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65" name="TextBox 64">
              <a:extLst>
                <a:ext uri="{FF2B5EF4-FFF2-40B4-BE49-F238E27FC236}">
                  <a16:creationId xmlns:a16="http://schemas.microsoft.com/office/drawing/2014/main" id="{7F07209D-98CA-411A-9FA4-6C91E99FE71E}"/>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66" name="TextBox 65">
              <a:extLst>
                <a:ext uri="{FF2B5EF4-FFF2-40B4-BE49-F238E27FC236}">
                  <a16:creationId xmlns:a16="http://schemas.microsoft.com/office/drawing/2014/main" id="{BCF18C2D-4C8A-2275-F0E0-A9BD0EDF7C19}"/>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67" name="TextBox 66">
              <a:extLst>
                <a:ext uri="{FF2B5EF4-FFF2-40B4-BE49-F238E27FC236}">
                  <a16:creationId xmlns:a16="http://schemas.microsoft.com/office/drawing/2014/main" id="{DCA8B25C-BDFA-EEFE-75C3-6FF97CD31F90}"/>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68" name="TextBox 67">
              <a:extLst>
                <a:ext uri="{FF2B5EF4-FFF2-40B4-BE49-F238E27FC236}">
                  <a16:creationId xmlns:a16="http://schemas.microsoft.com/office/drawing/2014/main" id="{5E745A5A-5BE3-3BA5-D668-49E609566B62}"/>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69" name="TextBox 68">
              <a:extLst>
                <a:ext uri="{FF2B5EF4-FFF2-40B4-BE49-F238E27FC236}">
                  <a16:creationId xmlns:a16="http://schemas.microsoft.com/office/drawing/2014/main" id="{46C9D746-526F-A1B3-44D6-6AB790A04B10}"/>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70" name="TextBox 69">
              <a:extLst>
                <a:ext uri="{FF2B5EF4-FFF2-40B4-BE49-F238E27FC236}">
                  <a16:creationId xmlns:a16="http://schemas.microsoft.com/office/drawing/2014/main" id="{DF38CAF7-D6FF-9757-525E-6342C7DC7243}"/>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71" name="TextBox 70">
              <a:extLst>
                <a:ext uri="{FF2B5EF4-FFF2-40B4-BE49-F238E27FC236}">
                  <a16:creationId xmlns:a16="http://schemas.microsoft.com/office/drawing/2014/main" id="{A87D50E9-4380-5A6A-6990-2EFD0A407F3D}"/>
                </a:ext>
              </a:extLst>
            </p:cNvPr>
            <p:cNvSpPr txBox="1"/>
            <p:nvPr/>
          </p:nvSpPr>
          <p:spPr>
            <a:xfrm>
              <a:off x="6780427" y="1625467"/>
              <a:ext cx="1951175" cy="246221"/>
            </a:xfrm>
            <a:prstGeom prst="rect">
              <a:avLst/>
            </a:prstGeom>
            <a:noFill/>
          </p:spPr>
          <p:txBody>
            <a:bodyPr wrap="none" rtlCol="0">
              <a:spAutoFit/>
            </a:bodyPr>
            <a:lstStyle/>
            <a:p>
              <a:pPr algn="r"/>
              <a:r>
                <a:rPr lang="en-US" sz="1000" b="1" dirty="0">
                  <a:solidFill>
                    <a:srgbClr val="92BDA3"/>
                  </a:solidFill>
                </a:rPr>
                <a:t>Jacobs et al. </a:t>
              </a:r>
              <a:r>
                <a:rPr lang="en-US" sz="1000" b="1" i="1" dirty="0" err="1">
                  <a:solidFill>
                    <a:srgbClr val="92BDA3"/>
                  </a:solidFill>
                </a:rPr>
                <a:t>Alz</a:t>
              </a:r>
              <a:r>
                <a:rPr lang="en-US" sz="1000" b="1" i="1" dirty="0">
                  <a:solidFill>
                    <a:srgbClr val="92BDA3"/>
                  </a:solidFill>
                </a:rPr>
                <a:t>. &amp; Dementia</a:t>
              </a:r>
              <a:endParaRPr lang="en-US" sz="1000" b="1" dirty="0">
                <a:solidFill>
                  <a:srgbClr val="92BDA3"/>
                </a:solidFill>
              </a:endParaRPr>
            </a:p>
          </p:txBody>
        </p:sp>
        <p:sp>
          <p:nvSpPr>
            <p:cNvPr id="72" name="TextBox 71">
              <a:extLst>
                <a:ext uri="{FF2B5EF4-FFF2-40B4-BE49-F238E27FC236}">
                  <a16:creationId xmlns:a16="http://schemas.microsoft.com/office/drawing/2014/main" id="{7C1DB097-B94D-AE89-9150-E190FD2B213F}"/>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73" name="TextBox 72">
              <a:extLst>
                <a:ext uri="{FF2B5EF4-FFF2-40B4-BE49-F238E27FC236}">
                  <a16:creationId xmlns:a16="http://schemas.microsoft.com/office/drawing/2014/main" id="{44C33B35-0614-5449-0B14-47B21E4C4FDB}"/>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grpSp>
        <p:nvGrpSpPr>
          <p:cNvPr id="96" name="Group 95">
            <a:extLst>
              <a:ext uri="{FF2B5EF4-FFF2-40B4-BE49-F238E27FC236}">
                <a16:creationId xmlns:a16="http://schemas.microsoft.com/office/drawing/2014/main" id="{162CE3D8-A97F-71E8-0E58-3BA18844D358}"/>
              </a:ext>
            </a:extLst>
          </p:cNvPr>
          <p:cNvGrpSpPr/>
          <p:nvPr/>
        </p:nvGrpSpPr>
        <p:grpSpPr>
          <a:xfrm>
            <a:off x="1304041" y="1441127"/>
            <a:ext cx="1898859" cy="1590744"/>
            <a:chOff x="1066838" y="1073426"/>
            <a:chExt cx="2087507" cy="1748781"/>
          </a:xfrm>
        </p:grpSpPr>
        <p:grpSp>
          <p:nvGrpSpPr>
            <p:cNvPr id="78" name="Group 77">
              <a:extLst>
                <a:ext uri="{FF2B5EF4-FFF2-40B4-BE49-F238E27FC236}">
                  <a16:creationId xmlns:a16="http://schemas.microsoft.com/office/drawing/2014/main" id="{CE524DA7-5642-17BB-DECC-8ED083935FB0}"/>
                </a:ext>
              </a:extLst>
            </p:cNvPr>
            <p:cNvGrpSpPr/>
            <p:nvPr/>
          </p:nvGrpSpPr>
          <p:grpSpPr>
            <a:xfrm>
              <a:off x="1071024" y="1073426"/>
              <a:ext cx="2083321" cy="1748781"/>
              <a:chOff x="612098" y="1311250"/>
              <a:chExt cx="2083321" cy="1748781"/>
            </a:xfrm>
          </p:grpSpPr>
          <p:pic>
            <p:nvPicPr>
              <p:cNvPr id="6" name="Picture 5">
                <a:extLst>
                  <a:ext uri="{FF2B5EF4-FFF2-40B4-BE49-F238E27FC236}">
                    <a16:creationId xmlns:a16="http://schemas.microsoft.com/office/drawing/2014/main" id="{4CB821DB-3419-8FA2-6713-CF20DAE2FAD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12098" y="1311250"/>
                <a:ext cx="2026146" cy="1748781"/>
              </a:xfrm>
              <a:prstGeom prst="rect">
                <a:avLst/>
              </a:prstGeom>
            </p:spPr>
          </p:pic>
          <p:pic>
            <p:nvPicPr>
              <p:cNvPr id="76" name="Picture 75">
                <a:extLst>
                  <a:ext uri="{FF2B5EF4-FFF2-40B4-BE49-F238E27FC236}">
                    <a16:creationId xmlns:a16="http://schemas.microsoft.com/office/drawing/2014/main" id="{22EEF6C9-925E-5B5A-8836-4F14BDE2F29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67078" y="1355390"/>
                <a:ext cx="628341" cy="516298"/>
              </a:xfrm>
              <a:prstGeom prst="rect">
                <a:avLst/>
              </a:prstGeom>
            </p:spPr>
          </p:pic>
        </p:grpSp>
        <p:sp>
          <p:nvSpPr>
            <p:cNvPr id="84" name="TextBox 83">
              <a:extLst>
                <a:ext uri="{FF2B5EF4-FFF2-40B4-BE49-F238E27FC236}">
                  <a16:creationId xmlns:a16="http://schemas.microsoft.com/office/drawing/2014/main" id="{A51D4BD9-B422-4CC8-E8B7-F6BF0E7F9DF7}"/>
                </a:ext>
              </a:extLst>
            </p:cNvPr>
            <p:cNvSpPr txBox="1"/>
            <p:nvPr/>
          </p:nvSpPr>
          <p:spPr>
            <a:xfrm rot="16200000">
              <a:off x="983482" y="1817011"/>
              <a:ext cx="428322" cy="261610"/>
            </a:xfrm>
            <a:prstGeom prst="rect">
              <a:avLst/>
            </a:prstGeom>
            <a:noFill/>
          </p:spPr>
          <p:txBody>
            <a:bodyPr wrap="none" rtlCol="0">
              <a:spAutoFit/>
            </a:bodyPr>
            <a:lstStyle/>
            <a:p>
              <a:r>
                <a:rPr lang="en-US" sz="1050" dirty="0">
                  <a:solidFill>
                    <a:srgbClr val="4A0D66"/>
                  </a:solidFill>
                </a:rPr>
                <a:t>Tau</a:t>
              </a:r>
            </a:p>
          </p:txBody>
        </p:sp>
      </p:grpSp>
      <p:grpSp>
        <p:nvGrpSpPr>
          <p:cNvPr id="97" name="Group 96">
            <a:extLst>
              <a:ext uri="{FF2B5EF4-FFF2-40B4-BE49-F238E27FC236}">
                <a16:creationId xmlns:a16="http://schemas.microsoft.com/office/drawing/2014/main" id="{C56CDA91-FE0C-454D-8EC3-C51480A85570}"/>
              </a:ext>
            </a:extLst>
          </p:cNvPr>
          <p:cNvGrpSpPr/>
          <p:nvPr/>
        </p:nvGrpSpPr>
        <p:grpSpPr>
          <a:xfrm>
            <a:off x="3401126" y="1408427"/>
            <a:ext cx="1882630" cy="1668339"/>
            <a:chOff x="3832166" y="961191"/>
            <a:chExt cx="2069666" cy="1834086"/>
          </a:xfrm>
        </p:grpSpPr>
        <p:grpSp>
          <p:nvGrpSpPr>
            <p:cNvPr id="79" name="Group 78">
              <a:extLst>
                <a:ext uri="{FF2B5EF4-FFF2-40B4-BE49-F238E27FC236}">
                  <a16:creationId xmlns:a16="http://schemas.microsoft.com/office/drawing/2014/main" id="{D448B04E-36B5-25E7-54CA-D0591D12AD57}"/>
                </a:ext>
              </a:extLst>
            </p:cNvPr>
            <p:cNvGrpSpPr/>
            <p:nvPr/>
          </p:nvGrpSpPr>
          <p:grpSpPr>
            <a:xfrm>
              <a:off x="4012129" y="961191"/>
              <a:ext cx="1889703" cy="1834086"/>
              <a:chOff x="4021775" y="1320576"/>
              <a:chExt cx="1889703" cy="1834086"/>
            </a:xfrm>
          </p:grpSpPr>
          <p:pic>
            <p:nvPicPr>
              <p:cNvPr id="9" name="Picture 8">
                <a:extLst>
                  <a:ext uri="{FF2B5EF4-FFF2-40B4-BE49-F238E27FC236}">
                    <a16:creationId xmlns:a16="http://schemas.microsoft.com/office/drawing/2014/main" id="{E3D03730-1788-6071-A0AF-A39EC5FE4B4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3"/>
              <a:stretch/>
            </p:blipFill>
            <p:spPr>
              <a:xfrm>
                <a:off x="4021775" y="1321335"/>
                <a:ext cx="1736971" cy="1833327"/>
              </a:xfrm>
              <a:prstGeom prst="rect">
                <a:avLst/>
              </a:prstGeom>
            </p:spPr>
          </p:pic>
          <p:pic>
            <p:nvPicPr>
              <p:cNvPr id="77" name="Picture 76">
                <a:extLst>
                  <a:ext uri="{FF2B5EF4-FFF2-40B4-BE49-F238E27FC236}">
                    <a16:creationId xmlns:a16="http://schemas.microsoft.com/office/drawing/2014/main" id="{0E684EA9-ADB2-09F9-DCC8-EE421C50BF99}"/>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250574" y="1320576"/>
                <a:ext cx="660904" cy="428001"/>
              </a:xfrm>
              <a:prstGeom prst="rect">
                <a:avLst/>
              </a:prstGeom>
            </p:spPr>
          </p:pic>
        </p:grpSp>
        <p:sp>
          <p:nvSpPr>
            <p:cNvPr id="85" name="TextBox 84">
              <a:extLst>
                <a:ext uri="{FF2B5EF4-FFF2-40B4-BE49-F238E27FC236}">
                  <a16:creationId xmlns:a16="http://schemas.microsoft.com/office/drawing/2014/main" id="{94773F12-7B18-77EB-E049-4E3C0B24ED10}"/>
                </a:ext>
              </a:extLst>
            </p:cNvPr>
            <p:cNvSpPr txBox="1"/>
            <p:nvPr/>
          </p:nvSpPr>
          <p:spPr>
            <a:xfrm rot="16200000">
              <a:off x="3742467" y="1676967"/>
              <a:ext cx="458540" cy="279142"/>
            </a:xfrm>
            <a:prstGeom prst="rect">
              <a:avLst/>
            </a:prstGeom>
            <a:noFill/>
          </p:spPr>
          <p:txBody>
            <a:bodyPr wrap="none" rtlCol="0">
              <a:spAutoFit/>
            </a:bodyPr>
            <a:lstStyle/>
            <a:p>
              <a:r>
                <a:rPr lang="en-US" sz="1050" dirty="0">
                  <a:solidFill>
                    <a:srgbClr val="4A0D66"/>
                  </a:solidFill>
                </a:rPr>
                <a:t>Tau</a:t>
              </a:r>
            </a:p>
          </p:txBody>
        </p:sp>
      </p:grpSp>
      <p:grpSp>
        <p:nvGrpSpPr>
          <p:cNvPr id="94" name="Group 93">
            <a:extLst>
              <a:ext uri="{FF2B5EF4-FFF2-40B4-BE49-F238E27FC236}">
                <a16:creationId xmlns:a16="http://schemas.microsoft.com/office/drawing/2014/main" id="{5DCACF7A-BA92-9EDD-3357-CBA544F47CE0}"/>
              </a:ext>
            </a:extLst>
          </p:cNvPr>
          <p:cNvGrpSpPr/>
          <p:nvPr/>
        </p:nvGrpSpPr>
        <p:grpSpPr>
          <a:xfrm>
            <a:off x="1530291" y="3120091"/>
            <a:ext cx="1570935" cy="1286494"/>
            <a:chOff x="918589" y="2940345"/>
            <a:chExt cx="1720440" cy="1408929"/>
          </a:xfrm>
        </p:grpSpPr>
        <p:pic>
          <p:nvPicPr>
            <p:cNvPr id="74" name="Picture 73">
              <a:extLst>
                <a:ext uri="{FF2B5EF4-FFF2-40B4-BE49-F238E27FC236}">
                  <a16:creationId xmlns:a16="http://schemas.microsoft.com/office/drawing/2014/main" id="{E9465DB1-C788-4633-BA50-9760FA8780B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18589" y="2940345"/>
              <a:ext cx="1644383" cy="1109826"/>
            </a:xfrm>
            <a:prstGeom prst="rect">
              <a:avLst/>
            </a:prstGeom>
          </p:spPr>
        </p:pic>
        <p:pic>
          <p:nvPicPr>
            <p:cNvPr id="86" name="Picture 85">
              <a:extLst>
                <a:ext uri="{FF2B5EF4-FFF2-40B4-BE49-F238E27FC236}">
                  <a16:creationId xmlns:a16="http://schemas.microsoft.com/office/drawing/2014/main" id="{8659631D-2254-A245-8508-EC27861F92BA}"/>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68189" y="4146787"/>
              <a:ext cx="1644383" cy="202487"/>
            </a:xfrm>
            <a:prstGeom prst="rect">
              <a:avLst/>
            </a:prstGeom>
          </p:spPr>
        </p:pic>
        <p:sp>
          <p:nvSpPr>
            <p:cNvPr id="88" name="Rectangle 87">
              <a:extLst>
                <a:ext uri="{FF2B5EF4-FFF2-40B4-BE49-F238E27FC236}">
                  <a16:creationId xmlns:a16="http://schemas.microsoft.com/office/drawing/2014/main" id="{D1E0A752-07F3-F900-152F-D3DDFBE4D8F6}"/>
                </a:ext>
              </a:extLst>
            </p:cNvPr>
            <p:cNvSpPr/>
            <p:nvPr/>
          </p:nvSpPr>
          <p:spPr>
            <a:xfrm>
              <a:off x="1178234" y="4083245"/>
              <a:ext cx="253169" cy="115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6E2F2A8-F5F6-B375-9F29-6041B2B3EBB7}"/>
                </a:ext>
              </a:extLst>
            </p:cNvPr>
            <p:cNvSpPr/>
            <p:nvPr/>
          </p:nvSpPr>
          <p:spPr>
            <a:xfrm>
              <a:off x="2084463" y="4056197"/>
              <a:ext cx="253169" cy="14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79F016D1-D867-FC1F-9B39-74EDC9F44120}"/>
                </a:ext>
              </a:extLst>
            </p:cNvPr>
            <p:cNvSpPr/>
            <p:nvPr/>
          </p:nvSpPr>
          <p:spPr>
            <a:xfrm>
              <a:off x="2385860" y="3956104"/>
              <a:ext cx="253169" cy="14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BBA61C16-ED83-207F-BD04-84A6B7B5ED19}"/>
              </a:ext>
            </a:extLst>
          </p:cNvPr>
          <p:cNvGrpSpPr/>
          <p:nvPr/>
        </p:nvGrpSpPr>
        <p:grpSpPr>
          <a:xfrm>
            <a:off x="3686183" y="3126683"/>
            <a:ext cx="1536356" cy="1328434"/>
            <a:chOff x="4012129" y="2933650"/>
            <a:chExt cx="1682570" cy="1454860"/>
          </a:xfrm>
        </p:grpSpPr>
        <p:pic>
          <p:nvPicPr>
            <p:cNvPr id="75" name="Picture 74">
              <a:extLst>
                <a:ext uri="{FF2B5EF4-FFF2-40B4-BE49-F238E27FC236}">
                  <a16:creationId xmlns:a16="http://schemas.microsoft.com/office/drawing/2014/main" id="{269502B3-3BC3-AE77-30CC-F2EFF033A8E6}"/>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073790" y="2933650"/>
              <a:ext cx="1613648" cy="1154826"/>
            </a:xfrm>
            <a:prstGeom prst="rect">
              <a:avLst/>
            </a:prstGeom>
          </p:spPr>
        </p:pic>
        <p:pic>
          <p:nvPicPr>
            <p:cNvPr id="87" name="Picture 86">
              <a:extLst>
                <a:ext uri="{FF2B5EF4-FFF2-40B4-BE49-F238E27FC236}">
                  <a16:creationId xmlns:a16="http://schemas.microsoft.com/office/drawing/2014/main" id="{FDC6BF0F-BF77-0FA3-DFBC-AA3188F13E7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012129" y="4174340"/>
              <a:ext cx="1613647" cy="214170"/>
            </a:xfrm>
            <a:prstGeom prst="rect">
              <a:avLst/>
            </a:prstGeom>
          </p:spPr>
        </p:pic>
        <p:sp>
          <p:nvSpPr>
            <p:cNvPr id="91" name="Rectangle 90">
              <a:extLst>
                <a:ext uri="{FF2B5EF4-FFF2-40B4-BE49-F238E27FC236}">
                  <a16:creationId xmlns:a16="http://schemas.microsoft.com/office/drawing/2014/main" id="{C1CC4BCB-27E4-0827-9E6A-57352119E52C}"/>
                </a:ext>
              </a:extLst>
            </p:cNvPr>
            <p:cNvSpPr/>
            <p:nvPr/>
          </p:nvSpPr>
          <p:spPr>
            <a:xfrm>
              <a:off x="4239738" y="4085493"/>
              <a:ext cx="253169" cy="14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66E6C740-AF68-027D-AEE4-B0E27C010089}"/>
                </a:ext>
              </a:extLst>
            </p:cNvPr>
            <p:cNvSpPr/>
            <p:nvPr/>
          </p:nvSpPr>
          <p:spPr>
            <a:xfrm>
              <a:off x="5213921" y="4098479"/>
              <a:ext cx="253169" cy="14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7E8F4C4-50CF-6378-7A81-498900CD2F17}"/>
                </a:ext>
              </a:extLst>
            </p:cNvPr>
            <p:cNvSpPr/>
            <p:nvPr/>
          </p:nvSpPr>
          <p:spPr>
            <a:xfrm>
              <a:off x="5441530" y="4004412"/>
              <a:ext cx="253169" cy="14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EC7E2A4-E82B-C434-1769-40F4825D5F97}"/>
              </a:ext>
            </a:extLst>
          </p:cNvPr>
          <p:cNvSpPr txBox="1"/>
          <p:nvPr/>
        </p:nvSpPr>
        <p:spPr>
          <a:xfrm>
            <a:off x="74050" y="974850"/>
            <a:ext cx="6309741" cy="338554"/>
          </a:xfrm>
          <a:prstGeom prst="rect">
            <a:avLst/>
          </a:prstGeom>
          <a:noFill/>
        </p:spPr>
        <p:txBody>
          <a:bodyPr wrap="none" rtlCol="0">
            <a:spAutoFit/>
          </a:bodyPr>
          <a:lstStyle/>
          <a:p>
            <a:r>
              <a:rPr lang="en-US" sz="1600" b="1" dirty="0">
                <a:solidFill>
                  <a:srgbClr val="4A0D66"/>
                </a:solidFill>
              </a:rPr>
              <a:t>Waning LC Integrity Precedes Cortical Tau in Preclinical ADAD</a:t>
            </a:r>
          </a:p>
        </p:txBody>
      </p:sp>
      <p:pic>
        <p:nvPicPr>
          <p:cNvPr id="10" name="Picture 9">
            <a:extLst>
              <a:ext uri="{FF2B5EF4-FFF2-40B4-BE49-F238E27FC236}">
                <a16:creationId xmlns:a16="http://schemas.microsoft.com/office/drawing/2014/main" id="{657C08B0-EB7E-53B5-56DF-FA158DF4635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224781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92BDA3"/>
                </a:solidFill>
                <a:latin typeface="Arial"/>
                <a:ea typeface="Arial"/>
                <a:cs typeface="Arial"/>
                <a:sym typeface="Arial"/>
              </a:rPr>
              <a:t>Area 3: Tau Accumulation and the Locus Coeruleus</a:t>
            </a:r>
            <a:endParaRPr lang="en-US" sz="2000" b="1" dirty="0">
              <a:solidFill>
                <a:srgbClr val="92BDA3"/>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pic>
        <p:nvPicPr>
          <p:cNvPr id="5" name="Picture 4">
            <a:extLst>
              <a:ext uri="{FF2B5EF4-FFF2-40B4-BE49-F238E27FC236}">
                <a16:creationId xmlns:a16="http://schemas.microsoft.com/office/drawing/2014/main" id="{E8944307-8537-B1E0-03C7-45CD57E1814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21917" y="1409761"/>
            <a:ext cx="1507574" cy="3077424"/>
          </a:xfrm>
          <a:prstGeom prst="rect">
            <a:avLst/>
          </a:prstGeom>
        </p:spPr>
      </p:pic>
      <p:sp>
        <p:nvSpPr>
          <p:cNvPr id="7" name="TextBox 6">
            <a:extLst>
              <a:ext uri="{FF2B5EF4-FFF2-40B4-BE49-F238E27FC236}">
                <a16:creationId xmlns:a16="http://schemas.microsoft.com/office/drawing/2014/main" id="{04F8B94A-3702-AA17-60FE-629EF89CFDB7}"/>
              </a:ext>
            </a:extLst>
          </p:cNvPr>
          <p:cNvSpPr txBox="1"/>
          <p:nvPr/>
        </p:nvSpPr>
        <p:spPr>
          <a:xfrm>
            <a:off x="3291970" y="4502124"/>
            <a:ext cx="3284875" cy="307777"/>
          </a:xfrm>
          <a:prstGeom prst="rect">
            <a:avLst/>
          </a:prstGeom>
          <a:noFill/>
        </p:spPr>
        <p:txBody>
          <a:bodyPr wrap="none" rtlCol="0">
            <a:spAutoFit/>
          </a:bodyPr>
          <a:lstStyle/>
          <a:p>
            <a:pPr algn="r"/>
            <a:r>
              <a:rPr lang="en-US" b="1" dirty="0" err="1">
                <a:solidFill>
                  <a:srgbClr val="92BDA3"/>
                </a:solidFill>
              </a:rPr>
              <a:t>Gilvesy</a:t>
            </a:r>
            <a:r>
              <a:rPr lang="en-US" b="1" dirty="0">
                <a:solidFill>
                  <a:srgbClr val="92BDA3"/>
                </a:solidFill>
              </a:rPr>
              <a:t> et al. </a:t>
            </a:r>
            <a:r>
              <a:rPr lang="en-US" b="1" i="1" dirty="0">
                <a:solidFill>
                  <a:srgbClr val="92BDA3"/>
                </a:solidFill>
              </a:rPr>
              <a:t>Acta </a:t>
            </a:r>
            <a:r>
              <a:rPr lang="en-US" b="1" i="1" dirty="0" err="1">
                <a:solidFill>
                  <a:srgbClr val="92BDA3"/>
                </a:solidFill>
              </a:rPr>
              <a:t>Neuropathologica</a:t>
            </a:r>
            <a:endParaRPr lang="en-US" b="1" i="1" dirty="0">
              <a:solidFill>
                <a:srgbClr val="92BDA3"/>
              </a:solidFill>
            </a:endParaRPr>
          </a:p>
        </p:txBody>
      </p:sp>
      <p:pic>
        <p:nvPicPr>
          <p:cNvPr id="37" name="Picture 36">
            <a:extLst>
              <a:ext uri="{FF2B5EF4-FFF2-40B4-BE49-F238E27FC236}">
                <a16:creationId xmlns:a16="http://schemas.microsoft.com/office/drawing/2014/main" id="{45F1C236-43CE-FE98-C9E3-E0755917A2B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185915" y="1383768"/>
            <a:ext cx="1829949" cy="3160457"/>
          </a:xfrm>
          <a:prstGeom prst="rect">
            <a:avLst/>
          </a:prstGeom>
        </p:spPr>
      </p:pic>
      <p:grpSp>
        <p:nvGrpSpPr>
          <p:cNvPr id="3" name="Group 2">
            <a:extLst>
              <a:ext uri="{FF2B5EF4-FFF2-40B4-BE49-F238E27FC236}">
                <a16:creationId xmlns:a16="http://schemas.microsoft.com/office/drawing/2014/main" id="{D0BF64D6-B334-E348-75F5-6E38922DC3A4}"/>
              </a:ext>
            </a:extLst>
          </p:cNvPr>
          <p:cNvGrpSpPr/>
          <p:nvPr/>
        </p:nvGrpSpPr>
        <p:grpSpPr>
          <a:xfrm>
            <a:off x="6474254" y="899227"/>
            <a:ext cx="2748729" cy="3978603"/>
            <a:chOff x="6474254" y="899227"/>
            <a:chExt cx="2748729" cy="3978603"/>
          </a:xfrm>
        </p:grpSpPr>
        <p:sp>
          <p:nvSpPr>
            <p:cNvPr id="6" name="Rectangle 5">
              <a:extLst>
                <a:ext uri="{FF2B5EF4-FFF2-40B4-BE49-F238E27FC236}">
                  <a16:creationId xmlns:a16="http://schemas.microsoft.com/office/drawing/2014/main" id="{CF8B1B5A-3FC4-61C8-A932-E7EFABE4F5B8}"/>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1869F16E-50D7-E42B-8A2D-48BF2BCAD05A}"/>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6DAF92-AA81-1D51-9449-83F65DC46578}"/>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A66666-001C-8774-5458-6735359F4FAA}"/>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EE0FF9D-7748-EC36-485B-4B66241010CF}"/>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EB3EE97-532B-A0CB-EE69-7513EAE7E9C2}"/>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C2C9B8-7C87-2F7B-0690-B4618A1849B0}"/>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099FA0-B261-991D-EE6A-4AAE704FF9A9}"/>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8210B0-E9A7-C35E-3691-C89C6D529C5B}"/>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1B013D8-B662-B0F5-3228-883B8E601160}"/>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0C4577D-2384-B43D-6B92-9252248D5B0C}"/>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1704A3-ADD5-803A-FBA9-898DEB2C1FD2}"/>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EFC3F8E-E60C-926C-9C50-54FA4900257F}"/>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A91530C-81E7-4CAA-EDAD-0A1D9373B909}"/>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D8FECA-E152-8ADA-25B5-86F4870A21AA}"/>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50" name="TextBox 49">
              <a:extLst>
                <a:ext uri="{FF2B5EF4-FFF2-40B4-BE49-F238E27FC236}">
                  <a16:creationId xmlns:a16="http://schemas.microsoft.com/office/drawing/2014/main" id="{8D48E0EC-69D5-CBE7-42DE-24201D78674A}"/>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51" name="TextBox 50">
              <a:extLst>
                <a:ext uri="{FF2B5EF4-FFF2-40B4-BE49-F238E27FC236}">
                  <a16:creationId xmlns:a16="http://schemas.microsoft.com/office/drawing/2014/main" id="{167CE13C-95F5-EB4C-51D8-2E7ED930899D}"/>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52" name="TextBox 51">
              <a:extLst>
                <a:ext uri="{FF2B5EF4-FFF2-40B4-BE49-F238E27FC236}">
                  <a16:creationId xmlns:a16="http://schemas.microsoft.com/office/drawing/2014/main" id="{712A4CC5-51D9-B9C7-1D4B-370E750AF18D}"/>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53" name="TextBox 52">
              <a:extLst>
                <a:ext uri="{FF2B5EF4-FFF2-40B4-BE49-F238E27FC236}">
                  <a16:creationId xmlns:a16="http://schemas.microsoft.com/office/drawing/2014/main" id="{CF498736-D89E-B31B-8D72-2049B0BA6C46}"/>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54" name="TextBox 53">
              <a:extLst>
                <a:ext uri="{FF2B5EF4-FFF2-40B4-BE49-F238E27FC236}">
                  <a16:creationId xmlns:a16="http://schemas.microsoft.com/office/drawing/2014/main" id="{4ED503D0-FA61-A32D-DA2B-F3274D43D1E8}"/>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55" name="TextBox 54">
              <a:extLst>
                <a:ext uri="{FF2B5EF4-FFF2-40B4-BE49-F238E27FC236}">
                  <a16:creationId xmlns:a16="http://schemas.microsoft.com/office/drawing/2014/main" id="{89BE4693-90A2-7663-90FC-37EEAA4F0841}"/>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56" name="TextBox 55">
              <a:extLst>
                <a:ext uri="{FF2B5EF4-FFF2-40B4-BE49-F238E27FC236}">
                  <a16:creationId xmlns:a16="http://schemas.microsoft.com/office/drawing/2014/main" id="{CF2A2497-A32E-B1D7-9236-5A248D58B603}"/>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57" name="TextBox 56">
              <a:extLst>
                <a:ext uri="{FF2B5EF4-FFF2-40B4-BE49-F238E27FC236}">
                  <a16:creationId xmlns:a16="http://schemas.microsoft.com/office/drawing/2014/main" id="{F3580B76-46AD-CEEB-DCFE-00CB7D04DB34}"/>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58" name="TextBox 57">
              <a:extLst>
                <a:ext uri="{FF2B5EF4-FFF2-40B4-BE49-F238E27FC236}">
                  <a16:creationId xmlns:a16="http://schemas.microsoft.com/office/drawing/2014/main" id="{D993976E-C85F-8F68-628C-B610375ADF85}"/>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59" name="TextBox 58">
              <a:extLst>
                <a:ext uri="{FF2B5EF4-FFF2-40B4-BE49-F238E27FC236}">
                  <a16:creationId xmlns:a16="http://schemas.microsoft.com/office/drawing/2014/main" id="{496787A0-5BFC-A359-B51D-16F6F7CF9C5D}"/>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60" name="TextBox 59">
              <a:extLst>
                <a:ext uri="{FF2B5EF4-FFF2-40B4-BE49-F238E27FC236}">
                  <a16:creationId xmlns:a16="http://schemas.microsoft.com/office/drawing/2014/main" id="{96ECE85B-0CAC-C07F-5422-D60A47B2796A}"/>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61" name="TextBox 60">
              <a:extLst>
                <a:ext uri="{FF2B5EF4-FFF2-40B4-BE49-F238E27FC236}">
                  <a16:creationId xmlns:a16="http://schemas.microsoft.com/office/drawing/2014/main" id="{6710C114-FDC1-A3F1-B5FB-4C0D2DF1FAE3}"/>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62" name="TextBox 61">
              <a:extLst>
                <a:ext uri="{FF2B5EF4-FFF2-40B4-BE49-F238E27FC236}">
                  <a16:creationId xmlns:a16="http://schemas.microsoft.com/office/drawing/2014/main" id="{FD41805B-5C11-BEA0-CB0F-CA4C3D9974DE}"/>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63" name="TextBox 62">
              <a:extLst>
                <a:ext uri="{FF2B5EF4-FFF2-40B4-BE49-F238E27FC236}">
                  <a16:creationId xmlns:a16="http://schemas.microsoft.com/office/drawing/2014/main" id="{9E1B76FF-BC0E-27CC-B8C1-71341B28F2F0}"/>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64" name="TextBox 63">
              <a:extLst>
                <a:ext uri="{FF2B5EF4-FFF2-40B4-BE49-F238E27FC236}">
                  <a16:creationId xmlns:a16="http://schemas.microsoft.com/office/drawing/2014/main" id="{C64A893C-FAA5-C890-9F9A-3A306EE76967}"/>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65" name="TextBox 64">
              <a:extLst>
                <a:ext uri="{FF2B5EF4-FFF2-40B4-BE49-F238E27FC236}">
                  <a16:creationId xmlns:a16="http://schemas.microsoft.com/office/drawing/2014/main" id="{F1554958-BDA6-69DA-AC6E-31C1C684AAEC}"/>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66" name="TextBox 65">
              <a:extLst>
                <a:ext uri="{FF2B5EF4-FFF2-40B4-BE49-F238E27FC236}">
                  <a16:creationId xmlns:a16="http://schemas.microsoft.com/office/drawing/2014/main" id="{9C479305-0D96-18DB-A5B9-A0538782CC17}"/>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67" name="TextBox 66">
              <a:extLst>
                <a:ext uri="{FF2B5EF4-FFF2-40B4-BE49-F238E27FC236}">
                  <a16:creationId xmlns:a16="http://schemas.microsoft.com/office/drawing/2014/main" id="{B3385B69-D7F2-D47D-B2A0-BFEFAB07FB5B}"/>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68" name="TextBox 67">
              <a:extLst>
                <a:ext uri="{FF2B5EF4-FFF2-40B4-BE49-F238E27FC236}">
                  <a16:creationId xmlns:a16="http://schemas.microsoft.com/office/drawing/2014/main" id="{761AC297-FCA8-9A27-1646-A2A607373B10}"/>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69" name="TextBox 68">
              <a:extLst>
                <a:ext uri="{FF2B5EF4-FFF2-40B4-BE49-F238E27FC236}">
                  <a16:creationId xmlns:a16="http://schemas.microsoft.com/office/drawing/2014/main" id="{1C970A50-C81B-211F-3D59-71906A7B3DF1}"/>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70" name="TextBox 69">
              <a:extLst>
                <a:ext uri="{FF2B5EF4-FFF2-40B4-BE49-F238E27FC236}">
                  <a16:creationId xmlns:a16="http://schemas.microsoft.com/office/drawing/2014/main" id="{9D4B160C-680E-1E52-5DB6-7E98FBE4425A}"/>
                </a:ext>
              </a:extLst>
            </p:cNvPr>
            <p:cNvSpPr txBox="1"/>
            <p:nvPr/>
          </p:nvSpPr>
          <p:spPr>
            <a:xfrm>
              <a:off x="6645775" y="3738591"/>
              <a:ext cx="2085827" cy="246221"/>
            </a:xfrm>
            <a:prstGeom prst="rect">
              <a:avLst/>
            </a:prstGeom>
            <a:noFill/>
          </p:spPr>
          <p:txBody>
            <a:bodyPr wrap="none" rtlCol="0">
              <a:spAutoFit/>
            </a:bodyPr>
            <a:lstStyle/>
            <a:p>
              <a:pPr algn="r"/>
              <a:r>
                <a:rPr lang="en-US" sz="1000" b="1" dirty="0" err="1">
                  <a:solidFill>
                    <a:srgbClr val="92BDA3"/>
                  </a:solidFill>
                </a:rPr>
                <a:t>Gilvesy</a:t>
              </a:r>
              <a:r>
                <a:rPr lang="en-US" sz="1000" b="1" dirty="0">
                  <a:solidFill>
                    <a:srgbClr val="92BDA3"/>
                  </a:solidFill>
                </a:rPr>
                <a:t> et al. </a:t>
              </a:r>
              <a:r>
                <a:rPr lang="en-US" sz="1000" b="1" i="1" dirty="0" err="1">
                  <a:solidFill>
                    <a:srgbClr val="92BDA3"/>
                  </a:solidFill>
                </a:rPr>
                <a:t>Neuropathologica</a:t>
              </a:r>
              <a:endParaRPr lang="en-US" sz="1000" b="1" dirty="0">
                <a:solidFill>
                  <a:srgbClr val="92BDA3"/>
                </a:solidFill>
              </a:endParaRPr>
            </a:p>
          </p:txBody>
        </p:sp>
        <p:sp>
          <p:nvSpPr>
            <p:cNvPr id="71" name="TextBox 70">
              <a:extLst>
                <a:ext uri="{FF2B5EF4-FFF2-40B4-BE49-F238E27FC236}">
                  <a16:creationId xmlns:a16="http://schemas.microsoft.com/office/drawing/2014/main" id="{F75F8711-244F-F4AF-0D20-FF1942FAABAC}"/>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sp>
        <p:nvSpPr>
          <p:cNvPr id="4" name="TextBox 3">
            <a:extLst>
              <a:ext uri="{FF2B5EF4-FFF2-40B4-BE49-F238E27FC236}">
                <a16:creationId xmlns:a16="http://schemas.microsoft.com/office/drawing/2014/main" id="{F57FF2CA-0BB6-3F6C-844E-656757752111}"/>
              </a:ext>
            </a:extLst>
          </p:cNvPr>
          <p:cNvSpPr txBox="1"/>
          <p:nvPr/>
        </p:nvSpPr>
        <p:spPr>
          <a:xfrm>
            <a:off x="74050" y="974850"/>
            <a:ext cx="4015843" cy="338554"/>
          </a:xfrm>
          <a:prstGeom prst="rect">
            <a:avLst/>
          </a:prstGeom>
          <a:noFill/>
        </p:spPr>
        <p:txBody>
          <a:bodyPr wrap="none" rtlCol="0">
            <a:spAutoFit/>
          </a:bodyPr>
          <a:lstStyle/>
          <a:p>
            <a:r>
              <a:rPr lang="en-US" sz="1600" b="1" dirty="0">
                <a:solidFill>
                  <a:srgbClr val="4A0D66"/>
                </a:solidFill>
              </a:rPr>
              <a:t>Characterizing Tau Pathology in the LC</a:t>
            </a:r>
          </a:p>
        </p:txBody>
      </p:sp>
      <p:pic>
        <p:nvPicPr>
          <p:cNvPr id="13" name="Picture 12">
            <a:extLst>
              <a:ext uri="{FF2B5EF4-FFF2-40B4-BE49-F238E27FC236}">
                <a16:creationId xmlns:a16="http://schemas.microsoft.com/office/drawing/2014/main" id="{FA16B805-3CD2-28D4-5557-61D493F85DD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294071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92BDA3"/>
                </a:solidFill>
                <a:latin typeface="Arial"/>
                <a:ea typeface="Arial"/>
                <a:cs typeface="Arial"/>
                <a:sym typeface="Arial"/>
              </a:rPr>
              <a:t>Area 3: Tau Accumulation and the Locus Coeruleus</a:t>
            </a:r>
            <a:endParaRPr lang="en-US" sz="2000" b="1" dirty="0">
              <a:solidFill>
                <a:srgbClr val="92BDA3"/>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pic>
        <p:nvPicPr>
          <p:cNvPr id="4" name="Picture 3">
            <a:extLst>
              <a:ext uri="{FF2B5EF4-FFF2-40B4-BE49-F238E27FC236}">
                <a16:creationId xmlns:a16="http://schemas.microsoft.com/office/drawing/2014/main" id="{3F34D782-2EF1-D262-26B9-F399A3FBAA2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822107" y="1352974"/>
            <a:ext cx="3250632" cy="3125201"/>
          </a:xfrm>
          <a:prstGeom prst="rect">
            <a:avLst/>
          </a:prstGeom>
          <a:ln>
            <a:noFill/>
          </a:ln>
        </p:spPr>
      </p:pic>
      <p:pic>
        <p:nvPicPr>
          <p:cNvPr id="5" name="Picture 4">
            <a:extLst>
              <a:ext uri="{FF2B5EF4-FFF2-40B4-BE49-F238E27FC236}">
                <a16:creationId xmlns:a16="http://schemas.microsoft.com/office/drawing/2014/main" id="{8329C0C3-99A4-AFE7-D6C0-134FFE202E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71441" y="5263268"/>
            <a:ext cx="4020879" cy="2006639"/>
          </a:xfrm>
          <a:prstGeom prst="rect">
            <a:avLst/>
          </a:prstGeom>
        </p:spPr>
      </p:pic>
      <p:sp>
        <p:nvSpPr>
          <p:cNvPr id="6" name="TextBox 5">
            <a:extLst>
              <a:ext uri="{FF2B5EF4-FFF2-40B4-BE49-F238E27FC236}">
                <a16:creationId xmlns:a16="http://schemas.microsoft.com/office/drawing/2014/main" id="{BCA0BB7A-C6AF-55C8-1524-484F947691C4}"/>
              </a:ext>
            </a:extLst>
          </p:cNvPr>
          <p:cNvSpPr txBox="1"/>
          <p:nvPr/>
        </p:nvSpPr>
        <p:spPr>
          <a:xfrm>
            <a:off x="2762980" y="4517746"/>
            <a:ext cx="3813865" cy="307777"/>
          </a:xfrm>
          <a:prstGeom prst="rect">
            <a:avLst/>
          </a:prstGeom>
          <a:noFill/>
        </p:spPr>
        <p:txBody>
          <a:bodyPr wrap="none" rtlCol="0">
            <a:spAutoFit/>
          </a:bodyPr>
          <a:lstStyle/>
          <a:p>
            <a:pPr algn="r"/>
            <a:r>
              <a:rPr lang="en-US" b="1" dirty="0">
                <a:solidFill>
                  <a:srgbClr val="92BDA3"/>
                </a:solidFill>
              </a:rPr>
              <a:t>Murray et al. </a:t>
            </a:r>
            <a:r>
              <a:rPr lang="en-US" b="1" i="1" dirty="0">
                <a:solidFill>
                  <a:srgbClr val="92BDA3"/>
                </a:solidFill>
              </a:rPr>
              <a:t>Molecular Neurodegeneration</a:t>
            </a:r>
          </a:p>
        </p:txBody>
      </p:sp>
      <p:sp>
        <p:nvSpPr>
          <p:cNvPr id="3" name="Rectangle 2">
            <a:extLst>
              <a:ext uri="{FF2B5EF4-FFF2-40B4-BE49-F238E27FC236}">
                <a16:creationId xmlns:a16="http://schemas.microsoft.com/office/drawing/2014/main" id="{496DEAB7-6879-4761-F40B-03364F49AF30}"/>
              </a:ext>
            </a:extLst>
          </p:cNvPr>
          <p:cNvSpPr/>
          <p:nvPr/>
        </p:nvSpPr>
        <p:spPr>
          <a:xfrm>
            <a:off x="1261472" y="993785"/>
            <a:ext cx="3819292" cy="35646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98C0718-86C0-B96F-C479-118536820A7A}"/>
              </a:ext>
            </a:extLst>
          </p:cNvPr>
          <p:cNvGrpSpPr/>
          <p:nvPr/>
        </p:nvGrpSpPr>
        <p:grpSpPr>
          <a:xfrm>
            <a:off x="6474254" y="899227"/>
            <a:ext cx="2748729" cy="3978603"/>
            <a:chOff x="6474254" y="899227"/>
            <a:chExt cx="2748729" cy="3978603"/>
          </a:xfrm>
        </p:grpSpPr>
        <p:sp>
          <p:nvSpPr>
            <p:cNvPr id="8" name="Rectangle 7">
              <a:extLst>
                <a:ext uri="{FF2B5EF4-FFF2-40B4-BE49-F238E27FC236}">
                  <a16:creationId xmlns:a16="http://schemas.microsoft.com/office/drawing/2014/main" id="{F2EB88DC-43CC-ED48-A781-66FCE841011F}"/>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D35FD837-1D83-CE5D-2B2A-A61AC92F4C33}"/>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A9AC5B5-C0A7-E776-A3F7-15E57B6CDAE3}"/>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F16D9C9-2DC5-DFDE-BEAE-E632340838BA}"/>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4285DA6-C98E-06B5-7178-EF163C30CC74}"/>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1813DF-C586-9864-CB52-56579244C047}"/>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7ACC583-A03C-3B30-1406-AD6328C1BBD6}"/>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5FD3AE-FF8C-DE32-B658-EFADF4EA6535}"/>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4F0EEF-13F6-B4E9-839D-50B2A5E7CCEA}"/>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E315FF1-A3FD-24E7-39A1-F160FCFB44B4}"/>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213AD3-7D69-B957-592E-18E3DED3FF87}"/>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1C60835-F232-BBBF-BE04-7FECAEFA9A7A}"/>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5012231-30DF-6D55-05EB-8E8A4F1AEA90}"/>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85FE44-7B37-A626-CD97-E6A01D50BA90}"/>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0B4503D-DCCA-5330-4BB8-CD48917AC1F7}"/>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50" name="TextBox 49">
              <a:extLst>
                <a:ext uri="{FF2B5EF4-FFF2-40B4-BE49-F238E27FC236}">
                  <a16:creationId xmlns:a16="http://schemas.microsoft.com/office/drawing/2014/main" id="{5F3510B9-01C8-95F2-00BF-CFDF49AB5FD5}"/>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51" name="TextBox 50">
              <a:extLst>
                <a:ext uri="{FF2B5EF4-FFF2-40B4-BE49-F238E27FC236}">
                  <a16:creationId xmlns:a16="http://schemas.microsoft.com/office/drawing/2014/main" id="{77C02CE4-A465-6C20-0FA2-6B489AC1D2EC}"/>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52" name="TextBox 51">
              <a:extLst>
                <a:ext uri="{FF2B5EF4-FFF2-40B4-BE49-F238E27FC236}">
                  <a16:creationId xmlns:a16="http://schemas.microsoft.com/office/drawing/2014/main" id="{499EB8C0-33CD-994E-43C5-E069C1E37280}"/>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53" name="TextBox 52">
              <a:extLst>
                <a:ext uri="{FF2B5EF4-FFF2-40B4-BE49-F238E27FC236}">
                  <a16:creationId xmlns:a16="http://schemas.microsoft.com/office/drawing/2014/main" id="{0A6149AA-BDFA-BCDA-581C-F92B5642FE07}"/>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54" name="TextBox 53">
              <a:extLst>
                <a:ext uri="{FF2B5EF4-FFF2-40B4-BE49-F238E27FC236}">
                  <a16:creationId xmlns:a16="http://schemas.microsoft.com/office/drawing/2014/main" id="{F62B0699-1397-2C69-AB19-EEF37785B913}"/>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55" name="TextBox 54">
              <a:extLst>
                <a:ext uri="{FF2B5EF4-FFF2-40B4-BE49-F238E27FC236}">
                  <a16:creationId xmlns:a16="http://schemas.microsoft.com/office/drawing/2014/main" id="{CD052DB9-3C29-B92F-88AB-41409BEC8720}"/>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56" name="TextBox 55">
              <a:extLst>
                <a:ext uri="{FF2B5EF4-FFF2-40B4-BE49-F238E27FC236}">
                  <a16:creationId xmlns:a16="http://schemas.microsoft.com/office/drawing/2014/main" id="{E4529780-4B09-ADD0-BC42-03F9E16CFA7C}"/>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57" name="TextBox 56">
              <a:extLst>
                <a:ext uri="{FF2B5EF4-FFF2-40B4-BE49-F238E27FC236}">
                  <a16:creationId xmlns:a16="http://schemas.microsoft.com/office/drawing/2014/main" id="{9A5C1892-7440-4C98-E5F5-859753A82ADA}"/>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58" name="TextBox 57">
              <a:extLst>
                <a:ext uri="{FF2B5EF4-FFF2-40B4-BE49-F238E27FC236}">
                  <a16:creationId xmlns:a16="http://schemas.microsoft.com/office/drawing/2014/main" id="{5526445E-2C14-D55C-380C-9FBFFAC0FFF5}"/>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59" name="TextBox 58">
              <a:extLst>
                <a:ext uri="{FF2B5EF4-FFF2-40B4-BE49-F238E27FC236}">
                  <a16:creationId xmlns:a16="http://schemas.microsoft.com/office/drawing/2014/main" id="{6C8F0951-80F1-0DC2-8AEC-668AF79EE67F}"/>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60" name="TextBox 59">
              <a:extLst>
                <a:ext uri="{FF2B5EF4-FFF2-40B4-BE49-F238E27FC236}">
                  <a16:creationId xmlns:a16="http://schemas.microsoft.com/office/drawing/2014/main" id="{91749137-F770-DB27-3A2A-ACCE9631D36A}"/>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61" name="TextBox 60">
              <a:extLst>
                <a:ext uri="{FF2B5EF4-FFF2-40B4-BE49-F238E27FC236}">
                  <a16:creationId xmlns:a16="http://schemas.microsoft.com/office/drawing/2014/main" id="{B21BB605-870D-E3ED-D004-F669038A003F}"/>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62" name="TextBox 61">
              <a:extLst>
                <a:ext uri="{FF2B5EF4-FFF2-40B4-BE49-F238E27FC236}">
                  <a16:creationId xmlns:a16="http://schemas.microsoft.com/office/drawing/2014/main" id="{21DABD87-2666-74F1-951C-2E51201F59EF}"/>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63" name="TextBox 62">
              <a:extLst>
                <a:ext uri="{FF2B5EF4-FFF2-40B4-BE49-F238E27FC236}">
                  <a16:creationId xmlns:a16="http://schemas.microsoft.com/office/drawing/2014/main" id="{C82F4FFD-73E5-BCF6-5A94-86AF96FFAE93}"/>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64" name="TextBox 63">
              <a:extLst>
                <a:ext uri="{FF2B5EF4-FFF2-40B4-BE49-F238E27FC236}">
                  <a16:creationId xmlns:a16="http://schemas.microsoft.com/office/drawing/2014/main" id="{B28FEFA1-4062-7879-2FE8-152A4C2479F5}"/>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65" name="TextBox 64">
              <a:extLst>
                <a:ext uri="{FF2B5EF4-FFF2-40B4-BE49-F238E27FC236}">
                  <a16:creationId xmlns:a16="http://schemas.microsoft.com/office/drawing/2014/main" id="{15CA207D-CDFA-B8AB-227E-83C823C7797F}"/>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66" name="TextBox 65">
              <a:extLst>
                <a:ext uri="{FF2B5EF4-FFF2-40B4-BE49-F238E27FC236}">
                  <a16:creationId xmlns:a16="http://schemas.microsoft.com/office/drawing/2014/main" id="{3A1DE6A1-CD57-7652-AEDB-8D3DF8BB5FC3}"/>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67" name="TextBox 66">
              <a:extLst>
                <a:ext uri="{FF2B5EF4-FFF2-40B4-BE49-F238E27FC236}">
                  <a16:creationId xmlns:a16="http://schemas.microsoft.com/office/drawing/2014/main" id="{212B78A0-0E91-193C-F814-25C89F77B2B2}"/>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68" name="TextBox 67">
              <a:extLst>
                <a:ext uri="{FF2B5EF4-FFF2-40B4-BE49-F238E27FC236}">
                  <a16:creationId xmlns:a16="http://schemas.microsoft.com/office/drawing/2014/main" id="{ED1CAEA8-A75D-EC1C-5993-8807C4EEEE92}"/>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69" name="TextBox 68">
              <a:extLst>
                <a:ext uri="{FF2B5EF4-FFF2-40B4-BE49-F238E27FC236}">
                  <a16:creationId xmlns:a16="http://schemas.microsoft.com/office/drawing/2014/main" id="{68138488-149B-C37D-8260-659DED5F0050}"/>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70" name="TextBox 69">
              <a:extLst>
                <a:ext uri="{FF2B5EF4-FFF2-40B4-BE49-F238E27FC236}">
                  <a16:creationId xmlns:a16="http://schemas.microsoft.com/office/drawing/2014/main" id="{4201FC80-7D73-05DD-DAC5-57C9269C4170}"/>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71" name="TextBox 70">
              <a:extLst>
                <a:ext uri="{FF2B5EF4-FFF2-40B4-BE49-F238E27FC236}">
                  <a16:creationId xmlns:a16="http://schemas.microsoft.com/office/drawing/2014/main" id="{57D78F54-CCDE-6F8B-CDFB-5FEE22DA1549}"/>
                </a:ext>
              </a:extLst>
            </p:cNvPr>
            <p:cNvSpPr txBox="1"/>
            <p:nvPr/>
          </p:nvSpPr>
          <p:spPr>
            <a:xfrm>
              <a:off x="6586463" y="4492640"/>
              <a:ext cx="2145139" cy="246221"/>
            </a:xfrm>
            <a:prstGeom prst="rect">
              <a:avLst/>
            </a:prstGeom>
            <a:noFill/>
          </p:spPr>
          <p:txBody>
            <a:bodyPr wrap="none" rtlCol="0">
              <a:spAutoFit/>
            </a:bodyPr>
            <a:lstStyle/>
            <a:p>
              <a:pPr algn="r"/>
              <a:r>
                <a:rPr lang="en-US" sz="1000" b="1" dirty="0">
                  <a:solidFill>
                    <a:srgbClr val="92BDA3"/>
                  </a:solidFill>
                </a:rPr>
                <a:t>Murray et al. </a:t>
              </a:r>
              <a:r>
                <a:rPr lang="en-US" sz="1000" b="1" i="1" dirty="0">
                  <a:solidFill>
                    <a:srgbClr val="92BDA3"/>
                  </a:solidFill>
                </a:rPr>
                <a:t>Neurodegeneration</a:t>
              </a:r>
              <a:endParaRPr lang="en-US" sz="1000" b="1" dirty="0">
                <a:solidFill>
                  <a:srgbClr val="92BDA3"/>
                </a:solidFill>
              </a:endParaRPr>
            </a:p>
          </p:txBody>
        </p:sp>
      </p:gr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grpSp>
        <p:nvGrpSpPr>
          <p:cNvPr id="76" name="Group 75">
            <a:extLst>
              <a:ext uri="{FF2B5EF4-FFF2-40B4-BE49-F238E27FC236}">
                <a16:creationId xmlns:a16="http://schemas.microsoft.com/office/drawing/2014/main" id="{44195EB4-BF86-1045-8623-A4DB8DE224C3}"/>
              </a:ext>
            </a:extLst>
          </p:cNvPr>
          <p:cNvGrpSpPr/>
          <p:nvPr/>
        </p:nvGrpSpPr>
        <p:grpSpPr>
          <a:xfrm>
            <a:off x="499282" y="1496564"/>
            <a:ext cx="1858670" cy="2838694"/>
            <a:chOff x="-2609" y="1099936"/>
            <a:chExt cx="2325075" cy="3551023"/>
          </a:xfrm>
        </p:grpSpPr>
        <p:pic>
          <p:nvPicPr>
            <p:cNvPr id="72" name="Picture 71">
              <a:extLst>
                <a:ext uri="{FF2B5EF4-FFF2-40B4-BE49-F238E27FC236}">
                  <a16:creationId xmlns:a16="http://schemas.microsoft.com/office/drawing/2014/main" id="{F325AA79-1B70-17BF-F6B9-3DA27A093EE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07975" y="1099936"/>
              <a:ext cx="1723062" cy="1632716"/>
            </a:xfrm>
            <a:prstGeom prst="rect">
              <a:avLst/>
            </a:prstGeom>
          </p:spPr>
        </p:pic>
        <p:pic>
          <p:nvPicPr>
            <p:cNvPr id="73" name="Picture 72">
              <a:extLst>
                <a:ext uri="{FF2B5EF4-FFF2-40B4-BE49-F238E27FC236}">
                  <a16:creationId xmlns:a16="http://schemas.microsoft.com/office/drawing/2014/main" id="{8335CEF6-1E2B-3149-038A-FFA2F38D361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54394" y="2731483"/>
              <a:ext cx="1901306" cy="1632716"/>
            </a:xfrm>
            <a:prstGeom prst="rect">
              <a:avLst/>
            </a:prstGeom>
          </p:spPr>
        </p:pic>
        <p:pic>
          <p:nvPicPr>
            <p:cNvPr id="74" name="Picture 73">
              <a:extLst>
                <a:ext uri="{FF2B5EF4-FFF2-40B4-BE49-F238E27FC236}">
                  <a16:creationId xmlns:a16="http://schemas.microsoft.com/office/drawing/2014/main" id="{617C2402-3208-D103-4B27-09352E16B14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30807" y="4451897"/>
              <a:ext cx="2191659" cy="199062"/>
            </a:xfrm>
            <a:prstGeom prst="rect">
              <a:avLst/>
            </a:prstGeom>
          </p:spPr>
        </p:pic>
        <p:sp>
          <p:nvSpPr>
            <p:cNvPr id="75" name="TextBox 74">
              <a:extLst>
                <a:ext uri="{FF2B5EF4-FFF2-40B4-BE49-F238E27FC236}">
                  <a16:creationId xmlns:a16="http://schemas.microsoft.com/office/drawing/2014/main" id="{267ECE2C-0E41-F331-04F4-4A2E3EF04C14}"/>
                </a:ext>
              </a:extLst>
            </p:cNvPr>
            <p:cNvSpPr txBox="1"/>
            <p:nvPr/>
          </p:nvSpPr>
          <p:spPr>
            <a:xfrm rot="16200000">
              <a:off x="-418748" y="2489896"/>
              <a:ext cx="1140056" cy="307777"/>
            </a:xfrm>
            <a:prstGeom prst="rect">
              <a:avLst/>
            </a:prstGeom>
            <a:noFill/>
          </p:spPr>
          <p:txBody>
            <a:bodyPr wrap="none" rtlCol="0">
              <a:spAutoFit/>
            </a:bodyPr>
            <a:lstStyle/>
            <a:p>
              <a:r>
                <a:rPr lang="en-US" dirty="0">
                  <a:solidFill>
                    <a:srgbClr val="4A0D66"/>
                  </a:solidFill>
                </a:rPr>
                <a:t>Plasma Tau</a:t>
              </a:r>
            </a:p>
          </p:txBody>
        </p:sp>
      </p:grpSp>
      <p:sp>
        <p:nvSpPr>
          <p:cNvPr id="9" name="TextBox 8">
            <a:extLst>
              <a:ext uri="{FF2B5EF4-FFF2-40B4-BE49-F238E27FC236}">
                <a16:creationId xmlns:a16="http://schemas.microsoft.com/office/drawing/2014/main" id="{6E7A0CD8-4824-951A-ABF8-715F3973C8DD}"/>
              </a:ext>
            </a:extLst>
          </p:cNvPr>
          <p:cNvSpPr txBox="1"/>
          <p:nvPr/>
        </p:nvSpPr>
        <p:spPr>
          <a:xfrm>
            <a:off x="74050" y="974850"/>
            <a:ext cx="5362365" cy="338554"/>
          </a:xfrm>
          <a:prstGeom prst="rect">
            <a:avLst/>
          </a:prstGeom>
          <a:noFill/>
        </p:spPr>
        <p:txBody>
          <a:bodyPr wrap="none" rtlCol="0">
            <a:spAutoFit/>
          </a:bodyPr>
          <a:lstStyle/>
          <a:p>
            <a:r>
              <a:rPr lang="en-US" sz="1600" b="1" dirty="0">
                <a:solidFill>
                  <a:srgbClr val="4A0D66"/>
                </a:solidFill>
              </a:rPr>
              <a:t>Plasma Tau Linked to </a:t>
            </a:r>
            <a:r>
              <a:rPr lang="en-US" sz="1600" b="1" dirty="0" err="1">
                <a:solidFill>
                  <a:srgbClr val="4A0D66"/>
                </a:solidFill>
              </a:rPr>
              <a:t>Braak</a:t>
            </a:r>
            <a:r>
              <a:rPr lang="en-US" sz="1600" b="1" dirty="0">
                <a:solidFill>
                  <a:srgbClr val="4A0D66"/>
                </a:solidFill>
              </a:rPr>
              <a:t> Stage &amp; LC Vulnerability</a:t>
            </a:r>
          </a:p>
        </p:txBody>
      </p:sp>
      <p:pic>
        <p:nvPicPr>
          <p:cNvPr id="12" name="Picture 11">
            <a:extLst>
              <a:ext uri="{FF2B5EF4-FFF2-40B4-BE49-F238E27FC236}">
                <a16:creationId xmlns:a16="http://schemas.microsoft.com/office/drawing/2014/main" id="{82271810-EB87-702D-4C93-EB86DE5A0D6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66317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Arial"/>
                <a:ea typeface="Arial"/>
                <a:cs typeface="Arial"/>
                <a:sym typeface="Arial"/>
              </a:rPr>
              <a:t>Future Focus Areas</a:t>
            </a:r>
            <a:endParaRPr sz="2000" b="1" dirty="0">
              <a:solidFill>
                <a:schemeClr val="lt1"/>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sp>
        <p:nvSpPr>
          <p:cNvPr id="7" name="TextBox 6">
            <a:extLst>
              <a:ext uri="{FF2B5EF4-FFF2-40B4-BE49-F238E27FC236}">
                <a16:creationId xmlns:a16="http://schemas.microsoft.com/office/drawing/2014/main" id="{C2CB526A-5320-B992-117C-A223890532F2}"/>
              </a:ext>
            </a:extLst>
          </p:cNvPr>
          <p:cNvSpPr txBox="1"/>
          <p:nvPr/>
        </p:nvSpPr>
        <p:spPr>
          <a:xfrm>
            <a:off x="2868925" y="1272476"/>
            <a:ext cx="5623842" cy="3139321"/>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4A0D66"/>
                </a:solidFill>
              </a:rPr>
              <a:t>Cohort Design</a:t>
            </a:r>
            <a:r>
              <a:rPr lang="en-US" sz="1800" dirty="0">
                <a:solidFill>
                  <a:srgbClr val="4A0D66"/>
                </a:solidFill>
              </a:rPr>
              <a:t>: Population-based aging studies for </a:t>
            </a:r>
            <a:r>
              <a:rPr lang="en-US" sz="1800" i="1" u="sng" dirty="0">
                <a:solidFill>
                  <a:srgbClr val="4A0D66"/>
                </a:solidFill>
              </a:rPr>
              <a:t>early</a:t>
            </a:r>
            <a:r>
              <a:rPr lang="en-US" sz="1800" i="1" dirty="0">
                <a:solidFill>
                  <a:srgbClr val="4A0D66"/>
                </a:solidFill>
              </a:rPr>
              <a:t> </a:t>
            </a:r>
            <a:r>
              <a:rPr lang="en-US" sz="1800" dirty="0">
                <a:solidFill>
                  <a:srgbClr val="4A0D66"/>
                </a:solidFill>
              </a:rPr>
              <a:t>detection</a:t>
            </a:r>
          </a:p>
          <a:p>
            <a:pPr marL="285750" indent="-285750">
              <a:buFont typeface="Arial" panose="020B0604020202020204" pitchFamily="34" charset="0"/>
              <a:buChar char="•"/>
            </a:pPr>
            <a:endParaRPr lang="en-US" sz="1800" dirty="0">
              <a:solidFill>
                <a:srgbClr val="4A0D66"/>
              </a:solidFill>
            </a:endParaRPr>
          </a:p>
          <a:p>
            <a:pPr marL="285750" indent="-285750">
              <a:buFont typeface="Arial" panose="020B0604020202020204" pitchFamily="34" charset="0"/>
              <a:buChar char="•"/>
            </a:pPr>
            <a:r>
              <a:rPr lang="en-US" sz="1800" b="1" dirty="0">
                <a:solidFill>
                  <a:srgbClr val="4A0D66"/>
                </a:solidFill>
              </a:rPr>
              <a:t>Biomarkers</a:t>
            </a:r>
            <a:r>
              <a:rPr lang="en-US" sz="1800" dirty="0">
                <a:solidFill>
                  <a:srgbClr val="4A0D66"/>
                </a:solidFill>
              </a:rPr>
              <a:t>: Improve imaging methods; revise autopsy guidelines</a:t>
            </a:r>
          </a:p>
          <a:p>
            <a:pPr marL="285750" indent="-285750">
              <a:buFont typeface="Arial" panose="020B0604020202020204" pitchFamily="34" charset="0"/>
              <a:buChar char="•"/>
            </a:pPr>
            <a:endParaRPr lang="en-US" sz="1800" dirty="0">
              <a:solidFill>
                <a:srgbClr val="4A0D66"/>
              </a:solidFill>
            </a:endParaRPr>
          </a:p>
          <a:p>
            <a:pPr marL="285750" indent="-285750">
              <a:buFont typeface="Arial" panose="020B0604020202020204" pitchFamily="34" charset="0"/>
              <a:buChar char="•"/>
            </a:pPr>
            <a:r>
              <a:rPr lang="en-US" sz="1800" b="1" dirty="0">
                <a:solidFill>
                  <a:srgbClr val="4A0D66"/>
                </a:solidFill>
              </a:rPr>
              <a:t>Neuropsychiatric Symptoms</a:t>
            </a:r>
            <a:r>
              <a:rPr lang="en-US" sz="1800" dirty="0">
                <a:solidFill>
                  <a:srgbClr val="4A0D66"/>
                </a:solidFill>
              </a:rPr>
              <a:t>: Update syndromic definitions &amp; treatment guidelines for AD</a:t>
            </a:r>
          </a:p>
          <a:p>
            <a:pPr marL="285750" indent="-285750">
              <a:buFont typeface="Arial" panose="020B0604020202020204" pitchFamily="34" charset="0"/>
              <a:buChar char="•"/>
            </a:pPr>
            <a:endParaRPr lang="en-US" sz="1800" dirty="0">
              <a:solidFill>
                <a:srgbClr val="4A0D66"/>
              </a:solidFill>
            </a:endParaRPr>
          </a:p>
          <a:p>
            <a:pPr marL="285750" indent="-285750">
              <a:buFont typeface="Arial" panose="020B0604020202020204" pitchFamily="34" charset="0"/>
              <a:buChar char="•"/>
            </a:pPr>
            <a:r>
              <a:rPr lang="en-US" sz="1800" b="1" dirty="0">
                <a:solidFill>
                  <a:srgbClr val="4A0D66"/>
                </a:solidFill>
              </a:rPr>
              <a:t>Neuropathology</a:t>
            </a:r>
            <a:r>
              <a:rPr lang="en-US" sz="1800" dirty="0">
                <a:solidFill>
                  <a:srgbClr val="4A0D66"/>
                </a:solidFill>
              </a:rPr>
              <a:t>: Develop a staging scheme for NSS degeneration</a:t>
            </a:r>
          </a:p>
        </p:txBody>
      </p:sp>
      <p:pic>
        <p:nvPicPr>
          <p:cNvPr id="3" name="Picture 2">
            <a:extLst>
              <a:ext uri="{FF2B5EF4-FFF2-40B4-BE49-F238E27FC236}">
                <a16:creationId xmlns:a16="http://schemas.microsoft.com/office/drawing/2014/main" id="{F95327E5-423D-62CC-EC6C-63D2900A81A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050" y="1224882"/>
            <a:ext cx="3000844" cy="3234508"/>
          </a:xfrm>
          <a:prstGeom prst="rect">
            <a:avLst/>
          </a:prstGeom>
          <a:ln w="12700">
            <a:solidFill>
              <a:srgbClr val="4A0D66"/>
            </a:solidFill>
          </a:ln>
        </p:spPr>
      </p:pic>
      <p:pic>
        <p:nvPicPr>
          <p:cNvPr id="6" name="Picture 5">
            <a:extLst>
              <a:ext uri="{FF2B5EF4-FFF2-40B4-BE49-F238E27FC236}">
                <a16:creationId xmlns:a16="http://schemas.microsoft.com/office/drawing/2014/main" id="{67E186CA-0A45-8A47-7A0C-A14C4F88C36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12450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 name="Google Shape;104;p2">
            <a:extLst>
              <a:ext uri="{FF2B5EF4-FFF2-40B4-BE49-F238E27FC236}">
                <a16:creationId xmlns:a16="http://schemas.microsoft.com/office/drawing/2014/main" id="{E1C0AB2E-2504-CD57-1AED-4F10BB8B6283}"/>
              </a:ext>
            </a:extLst>
          </p:cNvPr>
          <p:cNvSpPr txBox="1"/>
          <p:nvPr/>
        </p:nvSpPr>
        <p:spPr>
          <a:xfrm>
            <a:off x="1713673" y="85345"/>
            <a:ext cx="7274752"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Arial"/>
                <a:ea typeface="Arial"/>
                <a:cs typeface="Arial"/>
                <a:sym typeface="Arial"/>
              </a:rPr>
              <a:t>Acknowledgements</a:t>
            </a:r>
            <a:endParaRPr sz="2000" b="1" dirty="0">
              <a:solidFill>
                <a:schemeClr val="lt1"/>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pic>
        <p:nvPicPr>
          <p:cNvPr id="5" name="Picture 6" descr="Other Gift Ideas | Holiday Gift Guide | Alumni, Friends and Families |  Brandeis University">
            <a:extLst>
              <a:ext uri="{FF2B5EF4-FFF2-40B4-BE49-F238E27FC236}">
                <a16:creationId xmlns:a16="http://schemas.microsoft.com/office/drawing/2014/main" id="{0FFEE4EB-FAB6-1A8E-ECCE-23124E01939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01445" y="3427562"/>
            <a:ext cx="1285279" cy="128935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32A83BB-7FFC-84EA-690E-E53ED5F9554C}"/>
              </a:ext>
            </a:extLst>
          </p:cNvPr>
          <p:cNvGrpSpPr/>
          <p:nvPr/>
        </p:nvGrpSpPr>
        <p:grpSpPr>
          <a:xfrm>
            <a:off x="1527165" y="3511501"/>
            <a:ext cx="2897099" cy="1174103"/>
            <a:chOff x="-22347" y="4723200"/>
            <a:chExt cx="5426859" cy="2199337"/>
          </a:xfrm>
        </p:grpSpPr>
        <p:sp>
          <p:nvSpPr>
            <p:cNvPr id="7" name="Rectangle 6">
              <a:extLst>
                <a:ext uri="{FF2B5EF4-FFF2-40B4-BE49-F238E27FC236}">
                  <a16:creationId xmlns:a16="http://schemas.microsoft.com/office/drawing/2014/main" id="{A951793E-AAF1-B8B1-6643-50F03BBD709D}"/>
                </a:ext>
              </a:extLst>
            </p:cNvPr>
            <p:cNvSpPr/>
            <p:nvPr/>
          </p:nvSpPr>
          <p:spPr>
            <a:xfrm>
              <a:off x="122829" y="4924261"/>
              <a:ext cx="5281683" cy="1797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4">
              <a:extLst>
                <a:ext uri="{FF2B5EF4-FFF2-40B4-BE49-F238E27FC236}">
                  <a16:creationId xmlns:a16="http://schemas.microsoft.com/office/drawing/2014/main" id="{139332CB-8471-38ED-0887-DFA8FDA1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347" y="4723200"/>
              <a:ext cx="5404508" cy="219933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8" name="TextBox 47">
            <a:extLst>
              <a:ext uri="{FF2B5EF4-FFF2-40B4-BE49-F238E27FC236}">
                <a16:creationId xmlns:a16="http://schemas.microsoft.com/office/drawing/2014/main" id="{AAC00371-B0DB-ABB1-7126-0F3FC30FC780}"/>
              </a:ext>
            </a:extLst>
          </p:cNvPr>
          <p:cNvSpPr txBox="1"/>
          <p:nvPr/>
        </p:nvSpPr>
        <p:spPr>
          <a:xfrm>
            <a:off x="3024877" y="1041054"/>
            <a:ext cx="2158773" cy="2862322"/>
          </a:xfrm>
          <a:prstGeom prst="rect">
            <a:avLst/>
          </a:prstGeom>
          <a:noFill/>
        </p:spPr>
        <p:txBody>
          <a:bodyPr wrap="square" rtlCol="0">
            <a:spAutoFit/>
          </a:bodyPr>
          <a:lstStyle/>
          <a:p>
            <a:r>
              <a:rPr lang="en-US" sz="1200" b="1" u="sng" dirty="0">
                <a:solidFill>
                  <a:srgbClr val="4A0D66"/>
                </a:solidFill>
              </a:rPr>
              <a:t>Berry Lab</a:t>
            </a:r>
            <a:endParaRPr lang="en-US" sz="1200" b="1" dirty="0">
              <a:solidFill>
                <a:srgbClr val="4A0D66"/>
              </a:solidFill>
            </a:endParaRPr>
          </a:p>
          <a:p>
            <a:r>
              <a:rPr lang="en-US" sz="1200" dirty="0">
                <a:solidFill>
                  <a:srgbClr val="4A0D66"/>
                </a:solidFill>
              </a:rPr>
              <a:t>Anne Berry</a:t>
            </a:r>
          </a:p>
          <a:p>
            <a:r>
              <a:rPr lang="en-US" sz="1200" dirty="0">
                <a:solidFill>
                  <a:srgbClr val="4A0D66"/>
                </a:solidFill>
              </a:rPr>
              <a:t>Katherine O’Malley</a:t>
            </a:r>
          </a:p>
          <a:p>
            <a:r>
              <a:rPr lang="en-US" sz="1200" dirty="0">
                <a:solidFill>
                  <a:srgbClr val="4A0D66"/>
                </a:solidFill>
              </a:rPr>
              <a:t>Jordyn Cowan</a:t>
            </a:r>
          </a:p>
          <a:p>
            <a:r>
              <a:rPr lang="en-US" sz="1200" dirty="0">
                <a:solidFill>
                  <a:srgbClr val="4A0D66"/>
                </a:solidFill>
              </a:rPr>
              <a:t>Alex </a:t>
            </a:r>
            <a:r>
              <a:rPr lang="en-US" sz="1200" dirty="0" err="1">
                <a:solidFill>
                  <a:srgbClr val="4A0D66"/>
                </a:solidFill>
              </a:rPr>
              <a:t>Adornato</a:t>
            </a:r>
            <a:endParaRPr lang="en-US" sz="1200" dirty="0">
              <a:solidFill>
                <a:srgbClr val="4A0D66"/>
              </a:solidFill>
            </a:endParaRPr>
          </a:p>
          <a:p>
            <a:r>
              <a:rPr lang="en-US" sz="1200" dirty="0">
                <a:solidFill>
                  <a:srgbClr val="4A0D66"/>
                </a:solidFill>
              </a:rPr>
              <a:t>Hsiang-Yu Chen</a:t>
            </a:r>
          </a:p>
          <a:p>
            <a:r>
              <a:rPr lang="en-US" sz="1200" dirty="0">
                <a:solidFill>
                  <a:srgbClr val="4A0D66"/>
                </a:solidFill>
              </a:rPr>
              <a:t>Jenny Crawford</a:t>
            </a:r>
          </a:p>
          <a:p>
            <a:r>
              <a:rPr lang="en-US" sz="1200" dirty="0">
                <a:solidFill>
                  <a:srgbClr val="4A0D66"/>
                </a:solidFill>
              </a:rPr>
              <a:t>Jourdan Parent</a:t>
            </a:r>
          </a:p>
          <a:p>
            <a:r>
              <a:rPr lang="en-US" sz="1200" dirty="0">
                <a:solidFill>
                  <a:srgbClr val="4A0D66"/>
                </a:solidFill>
              </a:rPr>
              <a:t>Claire Ciampa</a:t>
            </a:r>
          </a:p>
          <a:p>
            <a:r>
              <a:rPr lang="en-US" sz="1200" dirty="0">
                <a:solidFill>
                  <a:srgbClr val="4A0D66"/>
                </a:solidFill>
              </a:rPr>
              <a:t>Teodora Markova</a:t>
            </a:r>
          </a:p>
          <a:p>
            <a:r>
              <a:rPr lang="en-US" sz="1200" dirty="0">
                <a:solidFill>
                  <a:srgbClr val="4A0D66"/>
                </a:solidFill>
              </a:rPr>
              <a:t>Rachel Marcus</a:t>
            </a:r>
          </a:p>
          <a:p>
            <a:r>
              <a:rPr lang="en-US" sz="1200" dirty="0">
                <a:solidFill>
                  <a:srgbClr val="4A0D66"/>
                </a:solidFill>
              </a:rPr>
              <a:t>Bailey Gold</a:t>
            </a:r>
          </a:p>
          <a:p>
            <a:r>
              <a:rPr lang="en-US" sz="1200" dirty="0">
                <a:solidFill>
                  <a:srgbClr val="4A0D66"/>
                </a:solidFill>
              </a:rPr>
              <a:t>Maya </a:t>
            </a:r>
            <a:r>
              <a:rPr lang="en-US" sz="1200" dirty="0" err="1">
                <a:solidFill>
                  <a:srgbClr val="4A0D66"/>
                </a:solidFill>
              </a:rPr>
              <a:t>Stiefel</a:t>
            </a:r>
            <a:endParaRPr lang="en-US" sz="1200" dirty="0">
              <a:solidFill>
                <a:srgbClr val="4A0D66"/>
              </a:solidFill>
            </a:endParaRPr>
          </a:p>
          <a:p>
            <a:r>
              <a:rPr lang="en-US" sz="1200" dirty="0">
                <a:solidFill>
                  <a:srgbClr val="4A0D66"/>
                </a:solidFill>
              </a:rPr>
              <a:t>Arielle Schutt</a:t>
            </a:r>
          </a:p>
          <a:p>
            <a:r>
              <a:rPr lang="en-US" sz="1200" dirty="0">
                <a:solidFill>
                  <a:srgbClr val="4A0D66"/>
                </a:solidFill>
              </a:rPr>
              <a:t>Isaac </a:t>
            </a:r>
            <a:r>
              <a:rPr lang="en-US" sz="1200" dirty="0" err="1">
                <a:solidFill>
                  <a:srgbClr val="4A0D66"/>
                </a:solidFill>
              </a:rPr>
              <a:t>Zygmuntowicz</a:t>
            </a:r>
            <a:endParaRPr lang="en-US" sz="1200" dirty="0">
              <a:solidFill>
                <a:srgbClr val="4A0D66"/>
              </a:solidFill>
            </a:endParaRPr>
          </a:p>
        </p:txBody>
      </p:sp>
      <p:sp>
        <p:nvSpPr>
          <p:cNvPr id="50" name="TextBox 49">
            <a:extLst>
              <a:ext uri="{FF2B5EF4-FFF2-40B4-BE49-F238E27FC236}">
                <a16:creationId xmlns:a16="http://schemas.microsoft.com/office/drawing/2014/main" id="{E3E8CA44-78AE-A07E-07DF-4E508B7CDD6F}"/>
              </a:ext>
            </a:extLst>
          </p:cNvPr>
          <p:cNvSpPr txBox="1"/>
          <p:nvPr/>
        </p:nvSpPr>
        <p:spPr>
          <a:xfrm>
            <a:off x="4625504" y="3856823"/>
            <a:ext cx="1807100" cy="646331"/>
          </a:xfrm>
          <a:prstGeom prst="rect">
            <a:avLst/>
          </a:prstGeom>
          <a:noFill/>
        </p:spPr>
        <p:txBody>
          <a:bodyPr wrap="square">
            <a:spAutoFit/>
          </a:bodyPr>
          <a:lstStyle/>
          <a:p>
            <a:r>
              <a:rPr lang="en-US" sz="1200" b="1" u="sng" dirty="0">
                <a:solidFill>
                  <a:srgbClr val="4A0D66"/>
                </a:solidFill>
              </a:rPr>
              <a:t>MGH Martinos Center</a:t>
            </a:r>
          </a:p>
          <a:p>
            <a:r>
              <a:rPr lang="en-US" sz="1200" dirty="0">
                <a:solidFill>
                  <a:srgbClr val="4A0D66"/>
                </a:solidFill>
              </a:rPr>
              <a:t>Jacob Hooker</a:t>
            </a:r>
          </a:p>
          <a:p>
            <a:r>
              <a:rPr lang="en-US" sz="1200" dirty="0">
                <a:solidFill>
                  <a:srgbClr val="4A0D66"/>
                </a:solidFill>
              </a:rPr>
              <a:t>Krista </a:t>
            </a:r>
            <a:r>
              <a:rPr lang="en-US" sz="1200" dirty="0" err="1">
                <a:solidFill>
                  <a:srgbClr val="4A0D66"/>
                </a:solidFill>
              </a:rPr>
              <a:t>Fariel</a:t>
            </a:r>
            <a:endParaRPr lang="en-US" sz="1200" dirty="0">
              <a:solidFill>
                <a:srgbClr val="4A0D66"/>
              </a:solidFill>
            </a:endParaRPr>
          </a:p>
        </p:txBody>
      </p:sp>
      <p:sp>
        <p:nvSpPr>
          <p:cNvPr id="51" name="TextBox 50">
            <a:extLst>
              <a:ext uri="{FF2B5EF4-FFF2-40B4-BE49-F238E27FC236}">
                <a16:creationId xmlns:a16="http://schemas.microsoft.com/office/drawing/2014/main" id="{79349DB1-F722-4E0A-3FD0-210F8FEDD9B2}"/>
              </a:ext>
            </a:extLst>
          </p:cNvPr>
          <p:cNvSpPr txBox="1"/>
          <p:nvPr/>
        </p:nvSpPr>
        <p:spPr>
          <a:xfrm>
            <a:off x="4679918" y="1025665"/>
            <a:ext cx="2158773" cy="2739211"/>
          </a:xfrm>
          <a:prstGeom prst="rect">
            <a:avLst/>
          </a:prstGeom>
          <a:noFill/>
        </p:spPr>
        <p:txBody>
          <a:bodyPr wrap="square" rtlCol="0">
            <a:spAutoFit/>
          </a:bodyPr>
          <a:lstStyle/>
          <a:p>
            <a:r>
              <a:rPr lang="en-US" sz="1200" b="1" u="sng" dirty="0">
                <a:solidFill>
                  <a:srgbClr val="4A0D66"/>
                </a:solidFill>
              </a:rPr>
              <a:t>ISTAART NSS PIA</a:t>
            </a:r>
            <a:endParaRPr lang="en-US" sz="1200" b="1" dirty="0">
              <a:solidFill>
                <a:srgbClr val="4A0D66"/>
              </a:solidFill>
            </a:endParaRPr>
          </a:p>
          <a:p>
            <a:r>
              <a:rPr lang="en-US" sz="1200" dirty="0">
                <a:solidFill>
                  <a:srgbClr val="4A0D66"/>
                </a:solidFill>
              </a:rPr>
              <a:t>Heidi Jacobs</a:t>
            </a:r>
          </a:p>
          <a:p>
            <a:r>
              <a:rPr lang="en-US" sz="1200" dirty="0">
                <a:solidFill>
                  <a:srgbClr val="4A0D66"/>
                </a:solidFill>
              </a:rPr>
              <a:t>Alexander Ehrenberg</a:t>
            </a:r>
          </a:p>
          <a:p>
            <a:r>
              <a:rPr lang="en-US" sz="1200" dirty="0">
                <a:solidFill>
                  <a:srgbClr val="4A0D66"/>
                </a:solidFill>
              </a:rPr>
              <a:t>Martin Dahl</a:t>
            </a:r>
          </a:p>
          <a:p>
            <a:r>
              <a:rPr lang="en-US" sz="1200" dirty="0" err="1">
                <a:solidFill>
                  <a:srgbClr val="4A0D66"/>
                </a:solidFill>
              </a:rPr>
              <a:t>Neus</a:t>
            </a:r>
            <a:r>
              <a:rPr lang="en-US" sz="1200" dirty="0">
                <a:solidFill>
                  <a:srgbClr val="4A0D66"/>
                </a:solidFill>
              </a:rPr>
              <a:t> </a:t>
            </a:r>
            <a:r>
              <a:rPr lang="en-US" sz="1200" dirty="0" err="1">
                <a:solidFill>
                  <a:srgbClr val="4A0D66"/>
                </a:solidFill>
              </a:rPr>
              <a:t>Falgas</a:t>
            </a:r>
            <a:r>
              <a:rPr lang="en-US" sz="1200" dirty="0">
                <a:solidFill>
                  <a:srgbClr val="4A0D66"/>
                </a:solidFill>
              </a:rPr>
              <a:t> Martinez</a:t>
            </a:r>
          </a:p>
          <a:p>
            <a:r>
              <a:rPr lang="en-US" sz="1200" dirty="0">
                <a:solidFill>
                  <a:srgbClr val="4A0D66"/>
                </a:solidFill>
              </a:rPr>
              <a:t>Scott E. Counts</a:t>
            </a:r>
          </a:p>
          <a:p>
            <a:r>
              <a:rPr lang="en-US" sz="1200" dirty="0">
                <a:solidFill>
                  <a:srgbClr val="4A0D66"/>
                </a:solidFill>
              </a:rPr>
              <a:t>Christoph Schneider</a:t>
            </a:r>
          </a:p>
          <a:p>
            <a:r>
              <a:rPr lang="en-US" sz="1200" dirty="0">
                <a:solidFill>
                  <a:srgbClr val="4A0D66"/>
                </a:solidFill>
              </a:rPr>
              <a:t>Michael </a:t>
            </a:r>
            <a:r>
              <a:rPr lang="en-US" sz="1200" dirty="0" err="1">
                <a:solidFill>
                  <a:srgbClr val="4A0D66"/>
                </a:solidFill>
              </a:rPr>
              <a:t>Kelberman</a:t>
            </a:r>
            <a:endParaRPr lang="en-US" sz="1200" dirty="0">
              <a:solidFill>
                <a:srgbClr val="4A0D66"/>
              </a:solidFill>
            </a:endParaRPr>
          </a:p>
          <a:p>
            <a:r>
              <a:rPr lang="en-US" sz="1200" dirty="0" err="1">
                <a:solidFill>
                  <a:srgbClr val="4A0D66"/>
                </a:solidFill>
              </a:rPr>
              <a:t>Gowoon</a:t>
            </a:r>
            <a:r>
              <a:rPr lang="en-US" sz="1200" dirty="0">
                <a:solidFill>
                  <a:srgbClr val="4A0D66"/>
                </a:solidFill>
              </a:rPr>
              <a:t> Son</a:t>
            </a:r>
          </a:p>
          <a:p>
            <a:r>
              <a:rPr lang="en-US" sz="1200" dirty="0">
                <a:solidFill>
                  <a:srgbClr val="4A0D66"/>
                </a:solidFill>
              </a:rPr>
              <a:t>Lea T. Grinberg</a:t>
            </a:r>
          </a:p>
          <a:p>
            <a:endParaRPr lang="en-US" sz="1200" dirty="0">
              <a:solidFill>
                <a:srgbClr val="4A0D66"/>
              </a:solidFill>
            </a:endParaRPr>
          </a:p>
          <a:p>
            <a:r>
              <a:rPr lang="en-US" sz="1200" b="1" u="sng" dirty="0">
                <a:solidFill>
                  <a:srgbClr val="4A0D66"/>
                </a:solidFill>
              </a:rPr>
              <a:t>ISTAART</a:t>
            </a:r>
          </a:p>
          <a:p>
            <a:r>
              <a:rPr lang="en-US" sz="1200" dirty="0">
                <a:solidFill>
                  <a:srgbClr val="4A0D66"/>
                </a:solidFill>
              </a:rPr>
              <a:t>Jodi </a:t>
            </a:r>
            <a:r>
              <a:rPr lang="en-US" sz="1200" dirty="0" err="1">
                <a:solidFill>
                  <a:srgbClr val="4A0D66"/>
                </a:solidFill>
              </a:rPr>
              <a:t>Titiner</a:t>
            </a:r>
            <a:endParaRPr lang="en-US" sz="1200" dirty="0">
              <a:solidFill>
                <a:srgbClr val="4A0D66"/>
              </a:solidFill>
            </a:endParaRPr>
          </a:p>
          <a:p>
            <a:r>
              <a:rPr lang="en-US" sz="1200" dirty="0">
                <a:solidFill>
                  <a:srgbClr val="4A0D66"/>
                </a:solidFill>
              </a:rPr>
              <a:t>Stefania </a:t>
            </a:r>
            <a:r>
              <a:rPr lang="en-US" sz="1200" dirty="0" err="1">
                <a:solidFill>
                  <a:srgbClr val="4A0D66"/>
                </a:solidFill>
              </a:rPr>
              <a:t>Forner</a:t>
            </a:r>
            <a:endParaRPr lang="en-US" sz="1200" dirty="0">
              <a:solidFill>
                <a:srgbClr val="4A0D66"/>
              </a:solidFill>
            </a:endParaRPr>
          </a:p>
        </p:txBody>
      </p:sp>
      <p:pic>
        <p:nvPicPr>
          <p:cNvPr id="52" name="Google Shape;92;p1">
            <a:extLst>
              <a:ext uri="{FF2B5EF4-FFF2-40B4-BE49-F238E27FC236}">
                <a16:creationId xmlns:a16="http://schemas.microsoft.com/office/drawing/2014/main" id="{97396908-B5F5-2570-8A8D-6B4CF87CC1EB}"/>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76553" y="-331954"/>
            <a:ext cx="2041276" cy="1577350"/>
          </a:xfrm>
          <a:prstGeom prst="rect">
            <a:avLst/>
          </a:prstGeom>
          <a:noFill/>
          <a:ln>
            <a:noFill/>
          </a:ln>
        </p:spPr>
      </p:pic>
      <p:grpSp>
        <p:nvGrpSpPr>
          <p:cNvPr id="65" name="Group 64">
            <a:extLst>
              <a:ext uri="{FF2B5EF4-FFF2-40B4-BE49-F238E27FC236}">
                <a16:creationId xmlns:a16="http://schemas.microsoft.com/office/drawing/2014/main" id="{FB7A7839-F59A-EE24-8703-1E0D3682D1DC}"/>
              </a:ext>
            </a:extLst>
          </p:cNvPr>
          <p:cNvGrpSpPr/>
          <p:nvPr/>
        </p:nvGrpSpPr>
        <p:grpSpPr>
          <a:xfrm>
            <a:off x="6767775" y="3764335"/>
            <a:ext cx="1998090" cy="993009"/>
            <a:chOff x="7140271" y="3802625"/>
            <a:chExt cx="1998090" cy="993009"/>
          </a:xfrm>
        </p:grpSpPr>
        <p:sp>
          <p:nvSpPr>
            <p:cNvPr id="54" name="Google Shape;102;p2">
              <a:extLst>
                <a:ext uri="{FF2B5EF4-FFF2-40B4-BE49-F238E27FC236}">
                  <a16:creationId xmlns:a16="http://schemas.microsoft.com/office/drawing/2014/main" id="{7D7355CB-2303-E7F0-4C77-ABEE5DD6DA9C}"/>
                </a:ext>
              </a:extLst>
            </p:cNvPr>
            <p:cNvSpPr/>
            <p:nvPr/>
          </p:nvSpPr>
          <p:spPr>
            <a:xfrm>
              <a:off x="7140271" y="3812886"/>
              <a:ext cx="1992450" cy="982748"/>
            </a:xfrm>
            <a:prstGeom prst="rect">
              <a:avLst/>
            </a:prstGeom>
            <a:solidFill>
              <a:srgbClr val="4A0D66">
                <a:alpha val="74902"/>
              </a:srgbClr>
            </a:solidFill>
            <a:ln>
              <a:noFill/>
              <a:headEnd type="none" w="sm" len="sm"/>
              <a:tailEnd type="none" w="sm" len="s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TextBox 52">
              <a:extLst>
                <a:ext uri="{FF2B5EF4-FFF2-40B4-BE49-F238E27FC236}">
                  <a16:creationId xmlns:a16="http://schemas.microsoft.com/office/drawing/2014/main" id="{98C1719C-9EB2-4E60-178D-CA0D79B50912}"/>
                </a:ext>
              </a:extLst>
            </p:cNvPr>
            <p:cNvSpPr txBox="1"/>
            <p:nvPr/>
          </p:nvSpPr>
          <p:spPr>
            <a:xfrm>
              <a:off x="7353443" y="4044299"/>
              <a:ext cx="1784918" cy="707886"/>
            </a:xfrm>
            <a:prstGeom prst="rect">
              <a:avLst/>
            </a:prstGeom>
            <a:noFill/>
          </p:spPr>
          <p:txBody>
            <a:bodyPr wrap="square" rtlCol="0">
              <a:spAutoFit/>
            </a:bodyPr>
            <a:lstStyle/>
            <a:p>
              <a:r>
                <a:rPr lang="en-US" sz="1000" dirty="0">
                  <a:solidFill>
                    <a:schemeClr val="bg1"/>
                  </a:solidFill>
                </a:rPr>
                <a:t>tmorin2@mgh.harvard.edu</a:t>
              </a:r>
            </a:p>
            <a:p>
              <a:r>
                <a:rPr lang="en-US" sz="1000" dirty="0">
                  <a:solidFill>
                    <a:schemeClr val="bg1"/>
                  </a:solidFill>
                </a:rPr>
                <a:t>tommorin@brandeis.edu</a:t>
              </a:r>
            </a:p>
            <a:p>
              <a:r>
                <a:rPr lang="en-US" sz="1000" dirty="0">
                  <a:solidFill>
                    <a:schemeClr val="bg1"/>
                  </a:solidFill>
                </a:rPr>
                <a:t>@ThomasMorin1</a:t>
              </a:r>
            </a:p>
            <a:p>
              <a:r>
                <a:rPr lang="en-US" sz="1000" dirty="0" err="1">
                  <a:solidFill>
                    <a:schemeClr val="bg1"/>
                  </a:solidFill>
                </a:rPr>
                <a:t>www.tmmorin.com</a:t>
              </a:r>
              <a:endParaRPr lang="en-US" sz="1050" dirty="0">
                <a:solidFill>
                  <a:schemeClr val="bg1"/>
                </a:solidFill>
              </a:endParaRPr>
            </a:p>
          </p:txBody>
        </p:sp>
        <p:sp>
          <p:nvSpPr>
            <p:cNvPr id="56" name="TextBox 55">
              <a:extLst>
                <a:ext uri="{FF2B5EF4-FFF2-40B4-BE49-F238E27FC236}">
                  <a16:creationId xmlns:a16="http://schemas.microsoft.com/office/drawing/2014/main" id="{0672FEC8-69B0-04F0-004B-8E2F55E131BA}"/>
                </a:ext>
              </a:extLst>
            </p:cNvPr>
            <p:cNvSpPr txBox="1"/>
            <p:nvPr/>
          </p:nvSpPr>
          <p:spPr>
            <a:xfrm>
              <a:off x="7140271" y="3802625"/>
              <a:ext cx="1992450" cy="276999"/>
            </a:xfrm>
            <a:prstGeom prst="rect">
              <a:avLst/>
            </a:prstGeom>
            <a:noFill/>
          </p:spPr>
          <p:txBody>
            <a:bodyPr wrap="square">
              <a:spAutoFit/>
            </a:bodyPr>
            <a:lstStyle/>
            <a:p>
              <a:r>
                <a:rPr lang="en-US" sz="1200" b="1" u="sng" dirty="0">
                  <a:solidFill>
                    <a:schemeClr val="bg1"/>
                  </a:solidFill>
                </a:rPr>
                <a:t>Contact Info</a:t>
              </a:r>
            </a:p>
          </p:txBody>
        </p:sp>
        <p:sp>
          <p:nvSpPr>
            <p:cNvPr id="59" name="Graphic 57">
              <a:extLst>
                <a:ext uri="{FF2B5EF4-FFF2-40B4-BE49-F238E27FC236}">
                  <a16:creationId xmlns:a16="http://schemas.microsoft.com/office/drawing/2014/main" id="{8E5B8D95-D60B-8C47-1F65-3F205B5BB935}"/>
                </a:ext>
              </a:extLst>
            </p:cNvPr>
            <p:cNvSpPr/>
            <p:nvPr/>
          </p:nvSpPr>
          <p:spPr>
            <a:xfrm>
              <a:off x="7257465" y="4110537"/>
              <a:ext cx="154829" cy="116121"/>
            </a:xfrm>
            <a:custGeom>
              <a:avLst/>
              <a:gdLst>
                <a:gd name="connsiteX0" fmla="*/ 26054 w 208434"/>
                <a:gd name="connsiteY0" fmla="*/ 19541 h 156325"/>
                <a:gd name="connsiteX1" fmla="*/ 19541 w 208434"/>
                <a:gd name="connsiteY1" fmla="*/ 26054 h 156325"/>
                <a:gd name="connsiteX2" fmla="*/ 19541 w 208434"/>
                <a:gd name="connsiteY2" fmla="*/ 35051 h 156325"/>
                <a:gd name="connsiteX3" fmla="*/ 89765 w 208434"/>
                <a:gd name="connsiteY3" fmla="*/ 92696 h 156325"/>
                <a:gd name="connsiteX4" fmla="*/ 118710 w 208434"/>
                <a:gd name="connsiteY4" fmla="*/ 92696 h 156325"/>
                <a:gd name="connsiteX5" fmla="*/ 188893 w 208434"/>
                <a:gd name="connsiteY5" fmla="*/ 35051 h 156325"/>
                <a:gd name="connsiteX6" fmla="*/ 188893 w 208434"/>
                <a:gd name="connsiteY6" fmla="*/ 26054 h 156325"/>
                <a:gd name="connsiteX7" fmla="*/ 182380 w 208434"/>
                <a:gd name="connsiteY7" fmla="*/ 19541 h 156325"/>
                <a:gd name="connsiteX8" fmla="*/ 26054 w 208434"/>
                <a:gd name="connsiteY8" fmla="*/ 19541 h 156325"/>
                <a:gd name="connsiteX9" fmla="*/ 19541 w 208434"/>
                <a:gd name="connsiteY9" fmla="*/ 60332 h 156325"/>
                <a:gd name="connsiteX10" fmla="*/ 19541 w 208434"/>
                <a:gd name="connsiteY10" fmla="*/ 130271 h 156325"/>
                <a:gd name="connsiteX11" fmla="*/ 26054 w 208434"/>
                <a:gd name="connsiteY11" fmla="*/ 136785 h 156325"/>
                <a:gd name="connsiteX12" fmla="*/ 182380 w 208434"/>
                <a:gd name="connsiteY12" fmla="*/ 136785 h 156325"/>
                <a:gd name="connsiteX13" fmla="*/ 188893 w 208434"/>
                <a:gd name="connsiteY13" fmla="*/ 130271 h 156325"/>
                <a:gd name="connsiteX14" fmla="*/ 188893 w 208434"/>
                <a:gd name="connsiteY14" fmla="*/ 60332 h 156325"/>
                <a:gd name="connsiteX15" fmla="*/ 131085 w 208434"/>
                <a:gd name="connsiteY15" fmla="*/ 107799 h 156325"/>
                <a:gd name="connsiteX16" fmla="*/ 77349 w 208434"/>
                <a:gd name="connsiteY16" fmla="*/ 107799 h 156325"/>
                <a:gd name="connsiteX17" fmla="*/ 19541 w 208434"/>
                <a:gd name="connsiteY17" fmla="*/ 60332 h 156325"/>
                <a:gd name="connsiteX18" fmla="*/ 0 w 208434"/>
                <a:gd name="connsiteY18" fmla="*/ 26054 h 156325"/>
                <a:gd name="connsiteX19" fmla="*/ 26054 w 208434"/>
                <a:gd name="connsiteY19" fmla="*/ 0 h 156325"/>
                <a:gd name="connsiteX20" fmla="*/ 182380 w 208434"/>
                <a:gd name="connsiteY20" fmla="*/ 0 h 156325"/>
                <a:gd name="connsiteX21" fmla="*/ 208434 w 208434"/>
                <a:gd name="connsiteY21" fmla="*/ 26054 h 156325"/>
                <a:gd name="connsiteX22" fmla="*/ 208434 w 208434"/>
                <a:gd name="connsiteY22" fmla="*/ 130271 h 156325"/>
                <a:gd name="connsiteX23" fmla="*/ 182380 w 208434"/>
                <a:gd name="connsiteY23" fmla="*/ 156326 h 156325"/>
                <a:gd name="connsiteX24" fmla="*/ 26054 w 208434"/>
                <a:gd name="connsiteY24" fmla="*/ 156326 h 156325"/>
                <a:gd name="connsiteX25" fmla="*/ 0 w 208434"/>
                <a:gd name="connsiteY25" fmla="*/ 130271 h 156325"/>
                <a:gd name="connsiteX26" fmla="*/ 0 w 208434"/>
                <a:gd name="connsiteY26" fmla="*/ 26054 h 15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8434" h="156325">
                  <a:moveTo>
                    <a:pt x="26054" y="19541"/>
                  </a:moveTo>
                  <a:cubicBezTo>
                    <a:pt x="22472" y="19541"/>
                    <a:pt x="19541" y="22472"/>
                    <a:pt x="19541" y="26054"/>
                  </a:cubicBezTo>
                  <a:lnTo>
                    <a:pt x="19541" y="35051"/>
                  </a:lnTo>
                  <a:lnTo>
                    <a:pt x="89765" y="92696"/>
                  </a:lnTo>
                  <a:cubicBezTo>
                    <a:pt x="98192" y="99617"/>
                    <a:pt x="110283" y="99617"/>
                    <a:pt x="118710" y="92696"/>
                  </a:cubicBezTo>
                  <a:lnTo>
                    <a:pt x="188893" y="35051"/>
                  </a:lnTo>
                  <a:lnTo>
                    <a:pt x="188893" y="26054"/>
                  </a:lnTo>
                  <a:cubicBezTo>
                    <a:pt x="188893" y="22472"/>
                    <a:pt x="185962" y="19541"/>
                    <a:pt x="182380" y="19541"/>
                  </a:cubicBezTo>
                  <a:lnTo>
                    <a:pt x="26054" y="19541"/>
                  </a:lnTo>
                  <a:close/>
                  <a:moveTo>
                    <a:pt x="19541" y="60332"/>
                  </a:moveTo>
                  <a:lnTo>
                    <a:pt x="19541" y="130271"/>
                  </a:lnTo>
                  <a:cubicBezTo>
                    <a:pt x="19541" y="133854"/>
                    <a:pt x="22472" y="136785"/>
                    <a:pt x="26054" y="136785"/>
                  </a:cubicBezTo>
                  <a:lnTo>
                    <a:pt x="182380" y="136785"/>
                  </a:lnTo>
                  <a:cubicBezTo>
                    <a:pt x="185962" y="136785"/>
                    <a:pt x="188893" y="133854"/>
                    <a:pt x="188893" y="130271"/>
                  </a:cubicBezTo>
                  <a:lnTo>
                    <a:pt x="188893" y="60332"/>
                  </a:lnTo>
                  <a:lnTo>
                    <a:pt x="131085" y="107799"/>
                  </a:lnTo>
                  <a:cubicBezTo>
                    <a:pt x="115453" y="120623"/>
                    <a:pt x="92940" y="120623"/>
                    <a:pt x="77349" y="107799"/>
                  </a:cubicBezTo>
                  <a:lnTo>
                    <a:pt x="19541" y="60332"/>
                  </a:lnTo>
                  <a:close/>
                  <a:moveTo>
                    <a:pt x="0" y="26054"/>
                  </a:moveTo>
                  <a:cubicBezTo>
                    <a:pt x="0" y="11684"/>
                    <a:pt x="11684" y="0"/>
                    <a:pt x="26054" y="0"/>
                  </a:cubicBezTo>
                  <a:lnTo>
                    <a:pt x="182380" y="0"/>
                  </a:lnTo>
                  <a:cubicBezTo>
                    <a:pt x="196750" y="0"/>
                    <a:pt x="208434" y="11684"/>
                    <a:pt x="208434" y="26054"/>
                  </a:cubicBezTo>
                  <a:lnTo>
                    <a:pt x="208434" y="130271"/>
                  </a:lnTo>
                  <a:cubicBezTo>
                    <a:pt x="208434" y="144642"/>
                    <a:pt x="196750" y="156326"/>
                    <a:pt x="182380" y="156326"/>
                  </a:cubicBezTo>
                  <a:lnTo>
                    <a:pt x="26054" y="156326"/>
                  </a:lnTo>
                  <a:cubicBezTo>
                    <a:pt x="11684" y="156326"/>
                    <a:pt x="0" y="144642"/>
                    <a:pt x="0" y="130271"/>
                  </a:cubicBezTo>
                  <a:lnTo>
                    <a:pt x="0" y="26054"/>
                  </a:lnTo>
                  <a:close/>
                </a:path>
              </a:pathLst>
            </a:custGeom>
            <a:solidFill>
              <a:schemeClr val="bg1"/>
            </a:solidFill>
            <a:ln w="391" cap="flat">
              <a:noFill/>
              <a:prstDash val="solid"/>
              <a:miter/>
            </a:ln>
          </p:spPr>
          <p:txBody>
            <a:bodyPr rtlCol="0" anchor="ctr"/>
            <a:lstStyle/>
            <a:p>
              <a:endParaRPr lang="en-US"/>
            </a:p>
          </p:txBody>
        </p:sp>
        <p:sp>
          <p:nvSpPr>
            <p:cNvPr id="60" name="Graphic 57">
              <a:extLst>
                <a:ext uri="{FF2B5EF4-FFF2-40B4-BE49-F238E27FC236}">
                  <a16:creationId xmlns:a16="http://schemas.microsoft.com/office/drawing/2014/main" id="{BF03716A-E5B3-D20C-C50D-1326DB2D899E}"/>
                </a:ext>
              </a:extLst>
            </p:cNvPr>
            <p:cNvSpPr/>
            <p:nvPr/>
          </p:nvSpPr>
          <p:spPr>
            <a:xfrm>
              <a:off x="7257465" y="4266443"/>
              <a:ext cx="154829" cy="116121"/>
            </a:xfrm>
            <a:custGeom>
              <a:avLst/>
              <a:gdLst>
                <a:gd name="connsiteX0" fmla="*/ 26054 w 208434"/>
                <a:gd name="connsiteY0" fmla="*/ 19541 h 156325"/>
                <a:gd name="connsiteX1" fmla="*/ 19541 w 208434"/>
                <a:gd name="connsiteY1" fmla="*/ 26054 h 156325"/>
                <a:gd name="connsiteX2" fmla="*/ 19541 w 208434"/>
                <a:gd name="connsiteY2" fmla="*/ 35051 h 156325"/>
                <a:gd name="connsiteX3" fmla="*/ 89765 w 208434"/>
                <a:gd name="connsiteY3" fmla="*/ 92696 h 156325"/>
                <a:gd name="connsiteX4" fmla="*/ 118710 w 208434"/>
                <a:gd name="connsiteY4" fmla="*/ 92696 h 156325"/>
                <a:gd name="connsiteX5" fmla="*/ 188893 w 208434"/>
                <a:gd name="connsiteY5" fmla="*/ 35051 h 156325"/>
                <a:gd name="connsiteX6" fmla="*/ 188893 w 208434"/>
                <a:gd name="connsiteY6" fmla="*/ 26054 h 156325"/>
                <a:gd name="connsiteX7" fmla="*/ 182380 w 208434"/>
                <a:gd name="connsiteY7" fmla="*/ 19541 h 156325"/>
                <a:gd name="connsiteX8" fmla="*/ 26054 w 208434"/>
                <a:gd name="connsiteY8" fmla="*/ 19541 h 156325"/>
                <a:gd name="connsiteX9" fmla="*/ 19541 w 208434"/>
                <a:gd name="connsiteY9" fmla="*/ 60332 h 156325"/>
                <a:gd name="connsiteX10" fmla="*/ 19541 w 208434"/>
                <a:gd name="connsiteY10" fmla="*/ 130271 h 156325"/>
                <a:gd name="connsiteX11" fmla="*/ 26054 w 208434"/>
                <a:gd name="connsiteY11" fmla="*/ 136785 h 156325"/>
                <a:gd name="connsiteX12" fmla="*/ 182380 w 208434"/>
                <a:gd name="connsiteY12" fmla="*/ 136785 h 156325"/>
                <a:gd name="connsiteX13" fmla="*/ 188893 w 208434"/>
                <a:gd name="connsiteY13" fmla="*/ 130271 h 156325"/>
                <a:gd name="connsiteX14" fmla="*/ 188893 w 208434"/>
                <a:gd name="connsiteY14" fmla="*/ 60332 h 156325"/>
                <a:gd name="connsiteX15" fmla="*/ 131085 w 208434"/>
                <a:gd name="connsiteY15" fmla="*/ 107799 h 156325"/>
                <a:gd name="connsiteX16" fmla="*/ 77349 w 208434"/>
                <a:gd name="connsiteY16" fmla="*/ 107799 h 156325"/>
                <a:gd name="connsiteX17" fmla="*/ 19541 w 208434"/>
                <a:gd name="connsiteY17" fmla="*/ 60332 h 156325"/>
                <a:gd name="connsiteX18" fmla="*/ 0 w 208434"/>
                <a:gd name="connsiteY18" fmla="*/ 26054 h 156325"/>
                <a:gd name="connsiteX19" fmla="*/ 26054 w 208434"/>
                <a:gd name="connsiteY19" fmla="*/ 0 h 156325"/>
                <a:gd name="connsiteX20" fmla="*/ 182380 w 208434"/>
                <a:gd name="connsiteY20" fmla="*/ 0 h 156325"/>
                <a:gd name="connsiteX21" fmla="*/ 208434 w 208434"/>
                <a:gd name="connsiteY21" fmla="*/ 26054 h 156325"/>
                <a:gd name="connsiteX22" fmla="*/ 208434 w 208434"/>
                <a:gd name="connsiteY22" fmla="*/ 130271 h 156325"/>
                <a:gd name="connsiteX23" fmla="*/ 182380 w 208434"/>
                <a:gd name="connsiteY23" fmla="*/ 156326 h 156325"/>
                <a:gd name="connsiteX24" fmla="*/ 26054 w 208434"/>
                <a:gd name="connsiteY24" fmla="*/ 156326 h 156325"/>
                <a:gd name="connsiteX25" fmla="*/ 0 w 208434"/>
                <a:gd name="connsiteY25" fmla="*/ 130271 h 156325"/>
                <a:gd name="connsiteX26" fmla="*/ 0 w 208434"/>
                <a:gd name="connsiteY26" fmla="*/ 26054 h 15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8434" h="156325">
                  <a:moveTo>
                    <a:pt x="26054" y="19541"/>
                  </a:moveTo>
                  <a:cubicBezTo>
                    <a:pt x="22472" y="19541"/>
                    <a:pt x="19541" y="22472"/>
                    <a:pt x="19541" y="26054"/>
                  </a:cubicBezTo>
                  <a:lnTo>
                    <a:pt x="19541" y="35051"/>
                  </a:lnTo>
                  <a:lnTo>
                    <a:pt x="89765" y="92696"/>
                  </a:lnTo>
                  <a:cubicBezTo>
                    <a:pt x="98192" y="99617"/>
                    <a:pt x="110283" y="99617"/>
                    <a:pt x="118710" y="92696"/>
                  </a:cubicBezTo>
                  <a:lnTo>
                    <a:pt x="188893" y="35051"/>
                  </a:lnTo>
                  <a:lnTo>
                    <a:pt x="188893" y="26054"/>
                  </a:lnTo>
                  <a:cubicBezTo>
                    <a:pt x="188893" y="22472"/>
                    <a:pt x="185962" y="19541"/>
                    <a:pt x="182380" y="19541"/>
                  </a:cubicBezTo>
                  <a:lnTo>
                    <a:pt x="26054" y="19541"/>
                  </a:lnTo>
                  <a:close/>
                  <a:moveTo>
                    <a:pt x="19541" y="60332"/>
                  </a:moveTo>
                  <a:lnTo>
                    <a:pt x="19541" y="130271"/>
                  </a:lnTo>
                  <a:cubicBezTo>
                    <a:pt x="19541" y="133854"/>
                    <a:pt x="22472" y="136785"/>
                    <a:pt x="26054" y="136785"/>
                  </a:cubicBezTo>
                  <a:lnTo>
                    <a:pt x="182380" y="136785"/>
                  </a:lnTo>
                  <a:cubicBezTo>
                    <a:pt x="185962" y="136785"/>
                    <a:pt x="188893" y="133854"/>
                    <a:pt x="188893" y="130271"/>
                  </a:cubicBezTo>
                  <a:lnTo>
                    <a:pt x="188893" y="60332"/>
                  </a:lnTo>
                  <a:lnTo>
                    <a:pt x="131085" y="107799"/>
                  </a:lnTo>
                  <a:cubicBezTo>
                    <a:pt x="115453" y="120623"/>
                    <a:pt x="92940" y="120623"/>
                    <a:pt x="77349" y="107799"/>
                  </a:cubicBezTo>
                  <a:lnTo>
                    <a:pt x="19541" y="60332"/>
                  </a:lnTo>
                  <a:close/>
                  <a:moveTo>
                    <a:pt x="0" y="26054"/>
                  </a:moveTo>
                  <a:cubicBezTo>
                    <a:pt x="0" y="11684"/>
                    <a:pt x="11684" y="0"/>
                    <a:pt x="26054" y="0"/>
                  </a:cubicBezTo>
                  <a:lnTo>
                    <a:pt x="182380" y="0"/>
                  </a:lnTo>
                  <a:cubicBezTo>
                    <a:pt x="196750" y="0"/>
                    <a:pt x="208434" y="11684"/>
                    <a:pt x="208434" y="26054"/>
                  </a:cubicBezTo>
                  <a:lnTo>
                    <a:pt x="208434" y="130271"/>
                  </a:lnTo>
                  <a:cubicBezTo>
                    <a:pt x="208434" y="144642"/>
                    <a:pt x="196750" y="156326"/>
                    <a:pt x="182380" y="156326"/>
                  </a:cubicBezTo>
                  <a:lnTo>
                    <a:pt x="26054" y="156326"/>
                  </a:lnTo>
                  <a:cubicBezTo>
                    <a:pt x="11684" y="156326"/>
                    <a:pt x="0" y="144642"/>
                    <a:pt x="0" y="130271"/>
                  </a:cubicBezTo>
                  <a:lnTo>
                    <a:pt x="0" y="26054"/>
                  </a:lnTo>
                  <a:close/>
                </a:path>
              </a:pathLst>
            </a:custGeom>
            <a:solidFill>
              <a:schemeClr val="bg1"/>
            </a:solidFill>
            <a:ln w="391" cap="flat">
              <a:noFill/>
              <a:prstDash val="solid"/>
              <a:miter/>
            </a:ln>
          </p:spPr>
          <p:txBody>
            <a:bodyPr rtlCol="0" anchor="ctr"/>
            <a:lstStyle/>
            <a:p>
              <a:endParaRPr lang="en-US"/>
            </a:p>
          </p:txBody>
        </p:sp>
        <p:pic>
          <p:nvPicPr>
            <p:cNvPr id="62" name="Graphic 61">
              <a:extLst>
                <a:ext uri="{FF2B5EF4-FFF2-40B4-BE49-F238E27FC236}">
                  <a16:creationId xmlns:a16="http://schemas.microsoft.com/office/drawing/2014/main" id="{B2578C09-3AA4-28C1-332D-0AD88DF0EE9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46241" y="4584075"/>
              <a:ext cx="166053" cy="132842"/>
            </a:xfrm>
            <a:prstGeom prst="rect">
              <a:avLst/>
            </a:prstGeom>
          </p:spPr>
        </p:pic>
        <p:pic>
          <p:nvPicPr>
            <p:cNvPr id="64" name="Graphic 63">
              <a:extLst>
                <a:ext uri="{FF2B5EF4-FFF2-40B4-BE49-F238E27FC236}">
                  <a16:creationId xmlns:a16="http://schemas.microsoft.com/office/drawing/2014/main" id="{1D266678-1025-D245-CEC7-2137A6616A2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54346" y="4409671"/>
              <a:ext cx="157948" cy="157948"/>
            </a:xfrm>
            <a:prstGeom prst="rect">
              <a:avLst/>
            </a:prstGeom>
          </p:spPr>
        </p:pic>
      </p:grpSp>
      <p:pic>
        <p:nvPicPr>
          <p:cNvPr id="8" name="Picture 7">
            <a:extLst>
              <a:ext uri="{FF2B5EF4-FFF2-40B4-BE49-F238E27FC236}">
                <a16:creationId xmlns:a16="http://schemas.microsoft.com/office/drawing/2014/main" id="{48C7125E-1264-5551-33B7-6C5CE07371D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993717" y="1022890"/>
            <a:ext cx="968597" cy="1291463"/>
          </a:xfrm>
          <a:prstGeom prst="rect">
            <a:avLst/>
          </a:prstGeom>
        </p:spPr>
      </p:pic>
      <p:pic>
        <p:nvPicPr>
          <p:cNvPr id="13" name="Picture 12">
            <a:extLst>
              <a:ext uri="{FF2B5EF4-FFF2-40B4-BE49-F238E27FC236}">
                <a16:creationId xmlns:a16="http://schemas.microsoft.com/office/drawing/2014/main" id="{2B1BE2BC-B577-C8D0-364B-0E78EFA2AD0B}"/>
              </a:ext>
            </a:extLst>
          </p:cNvPr>
          <p:cNvPicPr>
            <a:picLocks noChangeAspect="1"/>
          </p:cNvPicPr>
          <p:nvPr/>
        </p:nvPicPr>
        <p:blipFill>
          <a:blip r:embed="rId12"/>
          <a:stretch>
            <a:fillRect/>
          </a:stretch>
        </p:blipFill>
        <p:spPr>
          <a:xfrm>
            <a:off x="161534" y="1012596"/>
            <a:ext cx="1769620" cy="1327215"/>
          </a:xfrm>
          <a:prstGeom prst="rect">
            <a:avLst/>
          </a:prstGeom>
        </p:spPr>
      </p:pic>
      <p:pic>
        <p:nvPicPr>
          <p:cNvPr id="16" name="Picture 16" descr="Anne Berry">
            <a:extLst>
              <a:ext uri="{FF2B5EF4-FFF2-40B4-BE49-F238E27FC236}">
                <a16:creationId xmlns:a16="http://schemas.microsoft.com/office/drawing/2014/main" id="{930167BB-565E-258A-FBC5-9C8660F0736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90388" y="2503175"/>
            <a:ext cx="879448" cy="87944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36" descr="Jacob Hooker - Wikipedia">
            <a:extLst>
              <a:ext uri="{FF2B5EF4-FFF2-40B4-BE49-F238E27FC236}">
                <a16:creationId xmlns:a16="http://schemas.microsoft.com/office/drawing/2014/main" id="{9B7C4043-F962-6E42-521B-B2F7072ABB52}"/>
              </a:ext>
            </a:extLst>
          </p:cNvPr>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1724076" y="2508922"/>
            <a:ext cx="879448" cy="88491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8AA41E1-591B-1D8F-5F5F-10B706A9E038}"/>
              </a:ext>
            </a:extLst>
          </p:cNvPr>
          <p:cNvPicPr>
            <a:picLocks noChangeAspect="1"/>
          </p:cNvPicPr>
          <p:nvPr/>
        </p:nvPicPr>
        <p:blipFill>
          <a:blip r:embed="rId15"/>
          <a:stretch>
            <a:fillRect/>
          </a:stretch>
        </p:blipFill>
        <p:spPr>
          <a:xfrm>
            <a:off x="6811500" y="1149557"/>
            <a:ext cx="1905000" cy="1905000"/>
          </a:xfrm>
          <a:prstGeom prst="rect">
            <a:avLst/>
          </a:prstGeom>
        </p:spPr>
      </p:pic>
      <p:sp>
        <p:nvSpPr>
          <p:cNvPr id="10" name="TextBox 9">
            <a:extLst>
              <a:ext uri="{FF2B5EF4-FFF2-40B4-BE49-F238E27FC236}">
                <a16:creationId xmlns:a16="http://schemas.microsoft.com/office/drawing/2014/main" id="{DC3BED35-5E4D-2648-0AB9-5FE1B1A6E7AC}"/>
              </a:ext>
            </a:extLst>
          </p:cNvPr>
          <p:cNvSpPr txBox="1"/>
          <p:nvPr/>
        </p:nvSpPr>
        <p:spPr>
          <a:xfrm>
            <a:off x="7057789" y="2802010"/>
            <a:ext cx="1412422" cy="738664"/>
          </a:xfrm>
          <a:prstGeom prst="rect">
            <a:avLst/>
          </a:prstGeom>
          <a:noFill/>
        </p:spPr>
        <p:txBody>
          <a:bodyPr wrap="square" rtlCol="0">
            <a:spAutoFit/>
          </a:bodyPr>
          <a:lstStyle/>
          <a:p>
            <a:pPr algn="ctr"/>
            <a:r>
              <a:rPr lang="en-US" b="1" dirty="0">
                <a:solidFill>
                  <a:srgbClr val="4A0D66"/>
                </a:solidFill>
              </a:rPr>
              <a:t>View Papers from this Presentation</a:t>
            </a:r>
          </a:p>
        </p:txBody>
      </p:sp>
      <p:sp>
        <p:nvSpPr>
          <p:cNvPr id="11" name="Rectangle 10">
            <a:extLst>
              <a:ext uri="{FF2B5EF4-FFF2-40B4-BE49-F238E27FC236}">
                <a16:creationId xmlns:a16="http://schemas.microsoft.com/office/drawing/2014/main" id="{EFEE8654-11AA-E98D-D725-D9D6970F7696}"/>
              </a:ext>
            </a:extLst>
          </p:cNvPr>
          <p:cNvSpPr/>
          <p:nvPr/>
        </p:nvSpPr>
        <p:spPr>
          <a:xfrm>
            <a:off x="6767775" y="1212705"/>
            <a:ext cx="1992450" cy="2435550"/>
          </a:xfrm>
          <a:prstGeom prst="rect">
            <a:avLst/>
          </a:prstGeom>
          <a:noFill/>
          <a:ln>
            <a:solidFill>
              <a:srgbClr val="4A0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766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23675" y="175507"/>
            <a:ext cx="9144000" cy="462611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Arial"/>
                <a:ea typeface="Arial"/>
                <a:cs typeface="Arial"/>
                <a:sym typeface="Arial"/>
              </a:rPr>
              <a:t>Search Criteria</a:t>
            </a:r>
            <a:endParaRPr sz="2000" b="1" dirty="0">
              <a:solidFill>
                <a:schemeClr val="lt1"/>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sp>
        <p:nvSpPr>
          <p:cNvPr id="5" name="Text Placeholder 4">
            <a:extLst>
              <a:ext uri="{FF2B5EF4-FFF2-40B4-BE49-F238E27FC236}">
                <a16:creationId xmlns:a16="http://schemas.microsoft.com/office/drawing/2014/main" id="{14D98439-9067-BA88-6566-8314984C04AB}"/>
              </a:ext>
            </a:extLst>
          </p:cNvPr>
          <p:cNvSpPr>
            <a:spLocks noGrp="1"/>
          </p:cNvSpPr>
          <p:nvPr>
            <p:ph type="body" idx="1"/>
          </p:nvPr>
        </p:nvSpPr>
        <p:spPr>
          <a:xfrm>
            <a:off x="322429" y="1200151"/>
            <a:ext cx="8229600" cy="466233"/>
          </a:xfrm>
        </p:spPr>
        <p:txBody>
          <a:bodyPr/>
          <a:lstStyle/>
          <a:p>
            <a:pPr marL="0" marR="0" lvl="0" indent="0" rtl="0">
              <a:lnSpc>
                <a:spcPct val="100000"/>
              </a:lnSpc>
              <a:spcBef>
                <a:spcPts val="0"/>
              </a:spcBef>
              <a:spcAft>
                <a:spcPts val="0"/>
              </a:spcAft>
              <a:buClr>
                <a:srgbClr val="000000"/>
              </a:buClr>
              <a:buSzPts val="2000"/>
              <a:buNone/>
            </a:pPr>
            <a:r>
              <a:rPr lang="en-US" sz="2000" b="1" i="0" u="none" strike="noStrike" cap="none" dirty="0">
                <a:solidFill>
                  <a:srgbClr val="4A0D66"/>
                </a:solidFill>
                <a:latin typeface="Arial"/>
                <a:ea typeface="Arial"/>
                <a:cs typeface="Arial"/>
                <a:sym typeface="Arial"/>
              </a:rPr>
              <a:t>Google Scholar: _______ &amp; “Human” &amp; “Alzheimer’s”</a:t>
            </a:r>
            <a:endParaRPr lang="en-US" sz="2000" b="1" dirty="0">
              <a:solidFill>
                <a:srgbClr val="4A0D66"/>
              </a:solidFill>
            </a:endParaRPr>
          </a:p>
        </p:txBody>
      </p:sp>
      <p:sp>
        <p:nvSpPr>
          <p:cNvPr id="9" name="TextBox 8">
            <a:extLst>
              <a:ext uri="{FF2B5EF4-FFF2-40B4-BE49-F238E27FC236}">
                <a16:creationId xmlns:a16="http://schemas.microsoft.com/office/drawing/2014/main" id="{4BBA4E58-3574-4C5B-BACD-05782A8D1AD6}"/>
              </a:ext>
            </a:extLst>
          </p:cNvPr>
          <p:cNvSpPr txBox="1"/>
          <p:nvPr/>
        </p:nvSpPr>
        <p:spPr>
          <a:xfrm>
            <a:off x="322429" y="1666384"/>
            <a:ext cx="3622805" cy="1631216"/>
          </a:xfrm>
          <a:prstGeom prst="rect">
            <a:avLst/>
          </a:prstGeom>
          <a:noFill/>
        </p:spPr>
        <p:txBody>
          <a:bodyPr wrap="square">
            <a:spAutoFit/>
          </a:bodyPr>
          <a:lstStyle/>
          <a:p>
            <a:pPr marR="0" lvl="0" rtl="0">
              <a:lnSpc>
                <a:spcPct val="100000"/>
              </a:lnSpc>
              <a:spcBef>
                <a:spcPts val="0"/>
              </a:spcBef>
              <a:spcAft>
                <a:spcPts val="0"/>
              </a:spcAft>
              <a:buClr>
                <a:srgbClr val="000000"/>
              </a:buClr>
              <a:buSzPts val="2000"/>
            </a:pPr>
            <a:r>
              <a:rPr lang="en-US" sz="2000" dirty="0">
                <a:solidFill>
                  <a:srgbClr val="4A0D66"/>
                </a:solidFill>
              </a:rPr>
              <a:t>Neurotransmitters: </a:t>
            </a:r>
          </a:p>
          <a:p>
            <a:pPr marR="0" lvl="0" rtl="0">
              <a:lnSpc>
                <a:spcPct val="100000"/>
              </a:lnSpc>
              <a:spcBef>
                <a:spcPts val="0"/>
              </a:spcBef>
              <a:spcAft>
                <a:spcPts val="0"/>
              </a:spcAft>
              <a:buClr>
                <a:srgbClr val="000000"/>
              </a:buClr>
              <a:buSzPts val="2000"/>
            </a:pPr>
            <a:r>
              <a:rPr lang="en-US" sz="1600" dirty="0">
                <a:solidFill>
                  <a:srgbClr val="4A0D66"/>
                </a:solidFill>
              </a:rPr>
              <a:t>Acetylcholine</a:t>
            </a:r>
          </a:p>
          <a:p>
            <a:pPr marR="0" lvl="0" rtl="0">
              <a:lnSpc>
                <a:spcPct val="100000"/>
              </a:lnSpc>
              <a:spcBef>
                <a:spcPts val="0"/>
              </a:spcBef>
              <a:spcAft>
                <a:spcPts val="0"/>
              </a:spcAft>
              <a:buClr>
                <a:srgbClr val="000000"/>
              </a:buClr>
              <a:buSzPts val="2000"/>
            </a:pPr>
            <a:r>
              <a:rPr lang="en-US" sz="1600" dirty="0">
                <a:solidFill>
                  <a:srgbClr val="4A0D66"/>
                </a:solidFill>
              </a:rPr>
              <a:t>Dopamine</a:t>
            </a:r>
          </a:p>
          <a:p>
            <a:pPr marR="0" lvl="0" rtl="0">
              <a:lnSpc>
                <a:spcPct val="100000"/>
              </a:lnSpc>
              <a:spcBef>
                <a:spcPts val="0"/>
              </a:spcBef>
              <a:spcAft>
                <a:spcPts val="0"/>
              </a:spcAft>
              <a:buClr>
                <a:srgbClr val="000000"/>
              </a:buClr>
              <a:buSzPts val="2000"/>
            </a:pPr>
            <a:r>
              <a:rPr lang="en-US" sz="1600" dirty="0">
                <a:solidFill>
                  <a:srgbClr val="4A0D66"/>
                </a:solidFill>
              </a:rPr>
              <a:t>Serotonin</a:t>
            </a:r>
          </a:p>
          <a:p>
            <a:pPr marR="0" lvl="0" rtl="0">
              <a:lnSpc>
                <a:spcPct val="100000"/>
              </a:lnSpc>
              <a:spcBef>
                <a:spcPts val="0"/>
              </a:spcBef>
              <a:spcAft>
                <a:spcPts val="0"/>
              </a:spcAft>
              <a:buClr>
                <a:srgbClr val="000000"/>
              </a:buClr>
              <a:buSzPts val="2000"/>
            </a:pPr>
            <a:r>
              <a:rPr lang="en-US" sz="1600" dirty="0">
                <a:solidFill>
                  <a:srgbClr val="4A0D66"/>
                </a:solidFill>
              </a:rPr>
              <a:t>(Nor)Adrenaline/Epinephrine</a:t>
            </a:r>
          </a:p>
          <a:p>
            <a:pPr marR="0" lvl="0" rtl="0">
              <a:lnSpc>
                <a:spcPct val="100000"/>
              </a:lnSpc>
              <a:spcBef>
                <a:spcPts val="0"/>
              </a:spcBef>
              <a:spcAft>
                <a:spcPts val="0"/>
              </a:spcAft>
              <a:buClr>
                <a:srgbClr val="000000"/>
              </a:buClr>
              <a:buSzPts val="2000"/>
            </a:pPr>
            <a:r>
              <a:rPr lang="en-US" sz="1600" dirty="0">
                <a:solidFill>
                  <a:srgbClr val="4A0D66"/>
                </a:solidFill>
              </a:rPr>
              <a:t>Histamine, Leptin, </a:t>
            </a:r>
            <a:r>
              <a:rPr lang="en-US" sz="1600" dirty="0" err="1">
                <a:solidFill>
                  <a:srgbClr val="4A0D66"/>
                </a:solidFill>
              </a:rPr>
              <a:t>Grehlin</a:t>
            </a:r>
            <a:r>
              <a:rPr lang="en-US" sz="1600" dirty="0">
                <a:solidFill>
                  <a:srgbClr val="4A0D66"/>
                </a:solidFill>
              </a:rPr>
              <a:t>, Orexin</a:t>
            </a:r>
          </a:p>
        </p:txBody>
      </p:sp>
      <p:sp>
        <p:nvSpPr>
          <p:cNvPr id="11" name="TextBox 10">
            <a:extLst>
              <a:ext uri="{FF2B5EF4-FFF2-40B4-BE49-F238E27FC236}">
                <a16:creationId xmlns:a16="http://schemas.microsoft.com/office/drawing/2014/main" id="{5159CEFC-D26C-B11B-8421-E938141402E2}"/>
              </a:ext>
            </a:extLst>
          </p:cNvPr>
          <p:cNvSpPr txBox="1"/>
          <p:nvPr/>
        </p:nvSpPr>
        <p:spPr>
          <a:xfrm>
            <a:off x="322429" y="3956416"/>
            <a:ext cx="5940867" cy="707886"/>
          </a:xfrm>
          <a:prstGeom prst="rect">
            <a:avLst/>
          </a:prstGeom>
          <a:noFill/>
        </p:spPr>
        <p:txBody>
          <a:bodyPr wrap="square">
            <a:spAutoFit/>
          </a:bodyPr>
          <a:lstStyle/>
          <a:p>
            <a:pPr marL="0" indent="0">
              <a:spcBef>
                <a:spcPts val="0"/>
              </a:spcBef>
              <a:buClr>
                <a:srgbClr val="000000"/>
              </a:buClr>
              <a:buSzPts val="2000"/>
              <a:buNone/>
            </a:pPr>
            <a:r>
              <a:rPr lang="en-US" sz="2000" b="1" dirty="0">
                <a:solidFill>
                  <a:srgbClr val="4A0D66"/>
                </a:solidFill>
              </a:rPr>
              <a:t>Results: Reviewed 86 Papers</a:t>
            </a:r>
          </a:p>
          <a:p>
            <a:pPr marL="0" indent="0">
              <a:spcBef>
                <a:spcPts val="0"/>
              </a:spcBef>
              <a:buClr>
                <a:srgbClr val="000000"/>
              </a:buClr>
              <a:buSzPts val="2000"/>
              <a:buNone/>
            </a:pPr>
            <a:r>
              <a:rPr lang="en-US" sz="2000" b="1" dirty="0">
                <a:solidFill>
                  <a:srgbClr val="4A0D66"/>
                </a:solidFill>
              </a:rPr>
              <a:t>Highlighting 11 empirical articles &amp; 2 reviews</a:t>
            </a:r>
          </a:p>
        </p:txBody>
      </p:sp>
      <p:sp>
        <p:nvSpPr>
          <p:cNvPr id="10" name="TextBox 9">
            <a:extLst>
              <a:ext uri="{FF2B5EF4-FFF2-40B4-BE49-F238E27FC236}">
                <a16:creationId xmlns:a16="http://schemas.microsoft.com/office/drawing/2014/main" id="{3C6FAE39-1F8D-95EE-5B7A-2C07CDDB2091}"/>
              </a:ext>
            </a:extLst>
          </p:cNvPr>
          <p:cNvSpPr txBox="1"/>
          <p:nvPr/>
        </p:nvSpPr>
        <p:spPr>
          <a:xfrm>
            <a:off x="3945234" y="1666384"/>
            <a:ext cx="3622805" cy="2123658"/>
          </a:xfrm>
          <a:prstGeom prst="rect">
            <a:avLst/>
          </a:prstGeom>
          <a:noFill/>
        </p:spPr>
        <p:txBody>
          <a:bodyPr wrap="square">
            <a:spAutoFit/>
          </a:bodyPr>
          <a:lstStyle/>
          <a:p>
            <a:pPr marR="0" lvl="0" rtl="0">
              <a:lnSpc>
                <a:spcPct val="100000"/>
              </a:lnSpc>
              <a:spcBef>
                <a:spcPts val="0"/>
              </a:spcBef>
              <a:spcAft>
                <a:spcPts val="0"/>
              </a:spcAft>
              <a:buClr>
                <a:srgbClr val="000000"/>
              </a:buClr>
              <a:buSzPts val="2000"/>
            </a:pPr>
            <a:r>
              <a:rPr lang="en-US" sz="2000" dirty="0">
                <a:solidFill>
                  <a:srgbClr val="4A0D66"/>
                </a:solidFill>
              </a:rPr>
              <a:t>Subcortical Nuclei:</a:t>
            </a:r>
          </a:p>
          <a:p>
            <a:pPr marR="0" lvl="0" rtl="0">
              <a:lnSpc>
                <a:spcPct val="100000"/>
              </a:lnSpc>
              <a:spcBef>
                <a:spcPts val="0"/>
              </a:spcBef>
              <a:spcAft>
                <a:spcPts val="0"/>
              </a:spcAft>
              <a:buClr>
                <a:srgbClr val="000000"/>
              </a:buClr>
              <a:buSzPts val="2000"/>
            </a:pPr>
            <a:r>
              <a:rPr lang="en-US" sz="1600" dirty="0">
                <a:solidFill>
                  <a:srgbClr val="4A0D66"/>
                </a:solidFill>
              </a:rPr>
              <a:t>Cholinergic Basal Forebrain</a:t>
            </a:r>
          </a:p>
          <a:p>
            <a:pPr marR="0" lvl="0" rtl="0">
              <a:lnSpc>
                <a:spcPct val="100000"/>
              </a:lnSpc>
              <a:spcBef>
                <a:spcPts val="0"/>
              </a:spcBef>
              <a:spcAft>
                <a:spcPts val="0"/>
              </a:spcAft>
              <a:buClr>
                <a:srgbClr val="000000"/>
              </a:buClr>
              <a:buSzPts val="2000"/>
            </a:pPr>
            <a:r>
              <a:rPr lang="en-US" sz="1600" dirty="0">
                <a:solidFill>
                  <a:srgbClr val="4A0D66"/>
                </a:solidFill>
              </a:rPr>
              <a:t>Nucleus Basalis of </a:t>
            </a:r>
            <a:r>
              <a:rPr lang="en-US" sz="1600" dirty="0" err="1">
                <a:solidFill>
                  <a:srgbClr val="4A0D66"/>
                </a:solidFill>
              </a:rPr>
              <a:t>Meynert</a:t>
            </a:r>
            <a:endParaRPr lang="en-US" sz="1600" dirty="0">
              <a:solidFill>
                <a:srgbClr val="4A0D66"/>
              </a:solidFill>
            </a:endParaRPr>
          </a:p>
          <a:p>
            <a:pPr marR="0" lvl="0" rtl="0">
              <a:lnSpc>
                <a:spcPct val="100000"/>
              </a:lnSpc>
              <a:spcBef>
                <a:spcPts val="0"/>
              </a:spcBef>
              <a:spcAft>
                <a:spcPts val="0"/>
              </a:spcAft>
              <a:buClr>
                <a:srgbClr val="000000"/>
              </a:buClr>
              <a:buSzPts val="2000"/>
            </a:pPr>
            <a:r>
              <a:rPr lang="en-US" sz="1600" dirty="0">
                <a:solidFill>
                  <a:srgbClr val="4A0D66"/>
                </a:solidFill>
              </a:rPr>
              <a:t>Substantia Nigra</a:t>
            </a:r>
          </a:p>
          <a:p>
            <a:pPr marR="0" lvl="0" rtl="0">
              <a:lnSpc>
                <a:spcPct val="100000"/>
              </a:lnSpc>
              <a:spcBef>
                <a:spcPts val="0"/>
              </a:spcBef>
              <a:spcAft>
                <a:spcPts val="0"/>
              </a:spcAft>
              <a:buClr>
                <a:srgbClr val="000000"/>
              </a:buClr>
              <a:buSzPts val="2000"/>
            </a:pPr>
            <a:r>
              <a:rPr lang="en-US" sz="1600" dirty="0">
                <a:solidFill>
                  <a:srgbClr val="4A0D66"/>
                </a:solidFill>
              </a:rPr>
              <a:t>Ventral Tegmental Area</a:t>
            </a:r>
          </a:p>
          <a:p>
            <a:pPr marR="0" lvl="0" rtl="0">
              <a:lnSpc>
                <a:spcPct val="100000"/>
              </a:lnSpc>
              <a:spcBef>
                <a:spcPts val="0"/>
              </a:spcBef>
              <a:spcAft>
                <a:spcPts val="0"/>
              </a:spcAft>
              <a:buClr>
                <a:srgbClr val="000000"/>
              </a:buClr>
              <a:buSzPts val="2000"/>
            </a:pPr>
            <a:r>
              <a:rPr lang="en-US" sz="1600" dirty="0">
                <a:solidFill>
                  <a:srgbClr val="4A0D66"/>
                </a:solidFill>
              </a:rPr>
              <a:t>(Dorsal) Raphe</a:t>
            </a:r>
          </a:p>
          <a:p>
            <a:pPr marR="0" lvl="0" rtl="0">
              <a:lnSpc>
                <a:spcPct val="100000"/>
              </a:lnSpc>
              <a:spcBef>
                <a:spcPts val="0"/>
              </a:spcBef>
              <a:spcAft>
                <a:spcPts val="0"/>
              </a:spcAft>
              <a:buClr>
                <a:srgbClr val="000000"/>
              </a:buClr>
              <a:buSzPts val="2000"/>
            </a:pPr>
            <a:r>
              <a:rPr lang="en-US" sz="1600" dirty="0">
                <a:solidFill>
                  <a:srgbClr val="4A0D66"/>
                </a:solidFill>
              </a:rPr>
              <a:t>Locus Coeruleus</a:t>
            </a:r>
          </a:p>
          <a:p>
            <a:pPr marR="0" lvl="0" rtl="0">
              <a:lnSpc>
                <a:spcPct val="100000"/>
              </a:lnSpc>
              <a:spcBef>
                <a:spcPts val="0"/>
              </a:spcBef>
              <a:spcAft>
                <a:spcPts val="0"/>
              </a:spcAft>
              <a:buClr>
                <a:srgbClr val="000000"/>
              </a:buClr>
              <a:buSzPts val="2000"/>
            </a:pPr>
            <a:r>
              <a:rPr lang="en-US" sz="1600" dirty="0">
                <a:solidFill>
                  <a:srgbClr val="4A0D66"/>
                </a:solidFill>
              </a:rPr>
              <a:t>Hypothalamus</a:t>
            </a:r>
            <a:endParaRPr lang="en-US" sz="1200" dirty="0">
              <a:solidFill>
                <a:srgbClr val="4A0D66"/>
              </a:solidFill>
            </a:endParaRPr>
          </a:p>
        </p:txBody>
      </p:sp>
      <p:pic>
        <p:nvPicPr>
          <p:cNvPr id="4" name="Picture 3">
            <a:extLst>
              <a:ext uri="{FF2B5EF4-FFF2-40B4-BE49-F238E27FC236}">
                <a16:creationId xmlns:a16="http://schemas.microsoft.com/office/drawing/2014/main" id="{BB2555D6-53E7-C05D-EAE5-18E96B3207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414515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P spid="11"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43" name="Group 42">
            <a:extLst>
              <a:ext uri="{FF2B5EF4-FFF2-40B4-BE49-F238E27FC236}">
                <a16:creationId xmlns:a16="http://schemas.microsoft.com/office/drawing/2014/main" id="{AE2B5F1A-D806-342E-D1F2-3BA121888ECD}"/>
              </a:ext>
            </a:extLst>
          </p:cNvPr>
          <p:cNvGrpSpPr/>
          <p:nvPr/>
        </p:nvGrpSpPr>
        <p:grpSpPr>
          <a:xfrm>
            <a:off x="6474254" y="-7431"/>
            <a:ext cx="2748729" cy="4885261"/>
            <a:chOff x="6474254" y="-7431"/>
            <a:chExt cx="2748729" cy="4885261"/>
          </a:xfrm>
        </p:grpSpPr>
        <p:sp>
          <p:nvSpPr>
            <p:cNvPr id="3" name="Google Shape;98;p2">
              <a:extLst>
                <a:ext uri="{FF2B5EF4-FFF2-40B4-BE49-F238E27FC236}">
                  <a16:creationId xmlns:a16="http://schemas.microsoft.com/office/drawing/2014/main" id="{3603190D-37B2-121B-C07F-5C5BA9E97F54}"/>
                </a:ext>
              </a:extLst>
            </p:cNvPr>
            <p:cNvSpPr/>
            <p:nvPr/>
          </p:nvSpPr>
          <p:spPr>
            <a:xfrm>
              <a:off x="6585673" y="-7431"/>
              <a:ext cx="2540898"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05E0C889-8886-36DA-CE01-D930CEC4313F}"/>
                </a:ext>
              </a:extLst>
            </p:cNvPr>
            <p:cNvGrpSpPr/>
            <p:nvPr/>
          </p:nvGrpSpPr>
          <p:grpSpPr>
            <a:xfrm>
              <a:off x="6474254" y="899227"/>
              <a:ext cx="2748729" cy="3978603"/>
              <a:chOff x="6474254" y="899227"/>
              <a:chExt cx="2748729" cy="3978603"/>
            </a:xfrm>
          </p:grpSpPr>
          <p:sp>
            <p:nvSpPr>
              <p:cNvPr id="6" name="Rectangle 5">
                <a:extLst>
                  <a:ext uri="{FF2B5EF4-FFF2-40B4-BE49-F238E27FC236}">
                    <a16:creationId xmlns:a16="http://schemas.microsoft.com/office/drawing/2014/main" id="{A732C8CB-4F25-D290-6B0E-8252064963D4}"/>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29909A39-BCB6-4D29-6ECE-D420CD73FF5A}"/>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4AFCF65-C0FF-BFA5-3AB6-51BD58BB2A20}"/>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C0EF9B-9D8A-B920-2A6A-890ED539DB25}"/>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ED76BB-A7B3-2469-FD0A-D4C9E621D9C0}"/>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F46796-B5A0-A318-1A04-0D1DFC6CBDCD}"/>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55A445-20F7-A2CA-715D-3EB771B4A143}"/>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4A6AFA-BD4F-4DED-6DFA-F380BBBAB075}"/>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78D50D-860E-352E-D7CA-023E8BD5EB02}"/>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DA1114-3EEA-8478-1C42-F7C6857DF32F}"/>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EE709A-5D74-1A4D-55A4-F38B58B479A2}"/>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CCCF1D-F00D-FE7B-22A8-224A9A047E3C}"/>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5FED6A-DF50-86C6-4862-A7BEC4ACDCB4}"/>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81F555-D82B-742E-DE82-10ACB087A375}"/>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059036D-8ED9-8D04-B08B-2360C7A00AE8}"/>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21" name="TextBox 20">
                <a:extLst>
                  <a:ext uri="{FF2B5EF4-FFF2-40B4-BE49-F238E27FC236}">
                    <a16:creationId xmlns:a16="http://schemas.microsoft.com/office/drawing/2014/main" id="{27BDF7CA-F28C-1A40-72AC-32D123DE070E}"/>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22" name="TextBox 21">
                <a:extLst>
                  <a:ext uri="{FF2B5EF4-FFF2-40B4-BE49-F238E27FC236}">
                    <a16:creationId xmlns:a16="http://schemas.microsoft.com/office/drawing/2014/main" id="{442E5A27-1569-7D34-66E0-119ABF1EFD58}"/>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23" name="TextBox 22">
                <a:extLst>
                  <a:ext uri="{FF2B5EF4-FFF2-40B4-BE49-F238E27FC236}">
                    <a16:creationId xmlns:a16="http://schemas.microsoft.com/office/drawing/2014/main" id="{B426B849-B517-1CBC-2BD3-71F6CC09B610}"/>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24" name="TextBox 23">
                <a:extLst>
                  <a:ext uri="{FF2B5EF4-FFF2-40B4-BE49-F238E27FC236}">
                    <a16:creationId xmlns:a16="http://schemas.microsoft.com/office/drawing/2014/main" id="{56426CBF-CB74-03C2-547A-B6E7651C8283}"/>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25" name="TextBox 24">
                <a:extLst>
                  <a:ext uri="{FF2B5EF4-FFF2-40B4-BE49-F238E27FC236}">
                    <a16:creationId xmlns:a16="http://schemas.microsoft.com/office/drawing/2014/main" id="{1705A271-6CCA-71F4-3ECE-3B1238AF6B91}"/>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26" name="TextBox 25">
                <a:extLst>
                  <a:ext uri="{FF2B5EF4-FFF2-40B4-BE49-F238E27FC236}">
                    <a16:creationId xmlns:a16="http://schemas.microsoft.com/office/drawing/2014/main" id="{B72A9192-DC6A-8F3E-D2EE-041F98E3F27D}"/>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27" name="TextBox 26">
                <a:extLst>
                  <a:ext uri="{FF2B5EF4-FFF2-40B4-BE49-F238E27FC236}">
                    <a16:creationId xmlns:a16="http://schemas.microsoft.com/office/drawing/2014/main" id="{DCFCC50F-B21D-39A1-41BA-4BE1733C17D3}"/>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28" name="TextBox 27">
                <a:extLst>
                  <a:ext uri="{FF2B5EF4-FFF2-40B4-BE49-F238E27FC236}">
                    <a16:creationId xmlns:a16="http://schemas.microsoft.com/office/drawing/2014/main" id="{3D729A26-9418-EE5F-2331-CCFF2D371751}"/>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29" name="TextBox 28">
                <a:extLst>
                  <a:ext uri="{FF2B5EF4-FFF2-40B4-BE49-F238E27FC236}">
                    <a16:creationId xmlns:a16="http://schemas.microsoft.com/office/drawing/2014/main" id="{6FAA17B6-6616-916A-8146-597FAE2A7CD6}"/>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30" name="TextBox 29">
                <a:extLst>
                  <a:ext uri="{FF2B5EF4-FFF2-40B4-BE49-F238E27FC236}">
                    <a16:creationId xmlns:a16="http://schemas.microsoft.com/office/drawing/2014/main" id="{B5C9CD06-4A5A-64C0-CA7C-12DF4C441B94}"/>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31" name="TextBox 30">
                <a:extLst>
                  <a:ext uri="{FF2B5EF4-FFF2-40B4-BE49-F238E27FC236}">
                    <a16:creationId xmlns:a16="http://schemas.microsoft.com/office/drawing/2014/main" id="{6DA4A04A-5979-C59C-75E1-499FE16E5307}"/>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32" name="TextBox 31">
                <a:extLst>
                  <a:ext uri="{FF2B5EF4-FFF2-40B4-BE49-F238E27FC236}">
                    <a16:creationId xmlns:a16="http://schemas.microsoft.com/office/drawing/2014/main" id="{899E2F69-23A6-C7AF-FD04-AC3329E095B6}"/>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33" name="TextBox 32">
                <a:extLst>
                  <a:ext uri="{FF2B5EF4-FFF2-40B4-BE49-F238E27FC236}">
                    <a16:creationId xmlns:a16="http://schemas.microsoft.com/office/drawing/2014/main" id="{3441D0EE-D890-5F35-F349-17CAACE0A2ED}"/>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34" name="TextBox 33">
                <a:extLst>
                  <a:ext uri="{FF2B5EF4-FFF2-40B4-BE49-F238E27FC236}">
                    <a16:creationId xmlns:a16="http://schemas.microsoft.com/office/drawing/2014/main" id="{1F71D51F-0ACA-51EC-68D0-0B3E3980240E}"/>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35" name="TextBox 34">
                <a:extLst>
                  <a:ext uri="{FF2B5EF4-FFF2-40B4-BE49-F238E27FC236}">
                    <a16:creationId xmlns:a16="http://schemas.microsoft.com/office/drawing/2014/main" id="{D900EE2F-3840-B8D4-0974-2F582617B054}"/>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36" name="TextBox 35">
                <a:extLst>
                  <a:ext uri="{FF2B5EF4-FFF2-40B4-BE49-F238E27FC236}">
                    <a16:creationId xmlns:a16="http://schemas.microsoft.com/office/drawing/2014/main" id="{42D4B6F6-35A6-41E2-DCCE-7BD14E900631}"/>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37" name="TextBox 36">
                <a:extLst>
                  <a:ext uri="{FF2B5EF4-FFF2-40B4-BE49-F238E27FC236}">
                    <a16:creationId xmlns:a16="http://schemas.microsoft.com/office/drawing/2014/main" id="{6C03EE5C-177C-BBC6-76F7-19534076AC37}"/>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38" name="TextBox 37">
                <a:extLst>
                  <a:ext uri="{FF2B5EF4-FFF2-40B4-BE49-F238E27FC236}">
                    <a16:creationId xmlns:a16="http://schemas.microsoft.com/office/drawing/2014/main" id="{E4F7F29A-C8BC-F7C6-04C6-A2AD36ABFF8A}"/>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39" name="TextBox 38">
                <a:extLst>
                  <a:ext uri="{FF2B5EF4-FFF2-40B4-BE49-F238E27FC236}">
                    <a16:creationId xmlns:a16="http://schemas.microsoft.com/office/drawing/2014/main" id="{E6D1BF05-0777-B198-85FF-7EC58ED41ED4}"/>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40" name="TextBox 39">
                <a:extLst>
                  <a:ext uri="{FF2B5EF4-FFF2-40B4-BE49-F238E27FC236}">
                    <a16:creationId xmlns:a16="http://schemas.microsoft.com/office/drawing/2014/main" id="{08810F1F-F83F-54D1-6210-2088512FE059}"/>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41" name="TextBox 40">
                <a:extLst>
                  <a:ext uri="{FF2B5EF4-FFF2-40B4-BE49-F238E27FC236}">
                    <a16:creationId xmlns:a16="http://schemas.microsoft.com/office/drawing/2014/main" id="{7C36C52E-3FDB-7625-2886-7C25ECD3204C}"/>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42" name="TextBox 41">
                <a:extLst>
                  <a:ext uri="{FF2B5EF4-FFF2-40B4-BE49-F238E27FC236}">
                    <a16:creationId xmlns:a16="http://schemas.microsoft.com/office/drawing/2014/main" id="{A82EC37F-4AA6-B0B8-2848-F9D97B2292E2}"/>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gr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lt1"/>
                </a:solidFill>
              </a:rPr>
              <a:t>Focus Areas</a:t>
            </a:r>
            <a:endParaRPr sz="2000" b="1" dirty="0">
              <a:solidFill>
                <a:schemeClr val="lt1"/>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sp>
        <p:nvSpPr>
          <p:cNvPr id="4" name="TextBox 3">
            <a:extLst>
              <a:ext uri="{FF2B5EF4-FFF2-40B4-BE49-F238E27FC236}">
                <a16:creationId xmlns:a16="http://schemas.microsoft.com/office/drawing/2014/main" id="{7C96E472-C165-FCC8-C9BB-7269D1C72D49}"/>
              </a:ext>
            </a:extLst>
          </p:cNvPr>
          <p:cNvSpPr txBox="1"/>
          <p:nvPr/>
        </p:nvSpPr>
        <p:spPr>
          <a:xfrm>
            <a:off x="155575" y="1872640"/>
            <a:ext cx="6263244" cy="1631216"/>
          </a:xfrm>
          <a:prstGeom prst="rect">
            <a:avLst/>
          </a:prstGeom>
          <a:noFill/>
        </p:spPr>
        <p:txBody>
          <a:bodyPr wrap="square" rtlCol="0">
            <a:spAutoFit/>
          </a:bodyPr>
          <a:lstStyle/>
          <a:p>
            <a:pPr>
              <a:buClr>
                <a:srgbClr val="4A0D66"/>
              </a:buClr>
            </a:pPr>
            <a:r>
              <a:rPr lang="en-US" sz="2000" b="1" dirty="0">
                <a:solidFill>
                  <a:srgbClr val="DD99BC"/>
                </a:solidFill>
              </a:rPr>
              <a:t>1. Neuropsychiatric Symptoms</a:t>
            </a:r>
          </a:p>
          <a:p>
            <a:pPr>
              <a:buClr>
                <a:srgbClr val="4A0D66"/>
              </a:buClr>
            </a:pPr>
            <a:endParaRPr lang="en-US" sz="2000" b="1" dirty="0">
              <a:solidFill>
                <a:srgbClr val="7EBDC3"/>
              </a:solidFill>
            </a:endParaRPr>
          </a:p>
          <a:p>
            <a:pPr lvl="0">
              <a:buSzPts val="2000"/>
            </a:pPr>
            <a:r>
              <a:rPr lang="en-US" sz="2000" b="1" dirty="0">
                <a:solidFill>
                  <a:srgbClr val="7EBDC3"/>
                </a:solidFill>
              </a:rPr>
              <a:t>2. Measuring NSS Structure &amp; Function</a:t>
            </a:r>
          </a:p>
          <a:p>
            <a:pPr>
              <a:buClr>
                <a:srgbClr val="4A0D66"/>
              </a:buClr>
            </a:pPr>
            <a:endParaRPr lang="en-US" sz="2000" b="1" dirty="0">
              <a:solidFill>
                <a:srgbClr val="92BDA3"/>
              </a:solidFill>
            </a:endParaRPr>
          </a:p>
          <a:p>
            <a:pPr>
              <a:buClr>
                <a:srgbClr val="4A0D66"/>
              </a:buClr>
            </a:pPr>
            <a:r>
              <a:rPr lang="en-US" sz="2000" b="1" dirty="0">
                <a:solidFill>
                  <a:srgbClr val="92BDA3"/>
                </a:solidFill>
              </a:rPr>
              <a:t>3. Tau Accumulation and the Locus Coeruleus</a:t>
            </a:r>
          </a:p>
        </p:txBody>
      </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pic>
        <p:nvPicPr>
          <p:cNvPr id="46" name="Picture 45">
            <a:extLst>
              <a:ext uri="{FF2B5EF4-FFF2-40B4-BE49-F238E27FC236}">
                <a16:creationId xmlns:a16="http://schemas.microsoft.com/office/drawing/2014/main" id="{A65A086B-1FA0-DC20-F165-50004B29E4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286062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7428" y="-7431"/>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DD99BC"/>
                </a:solidFill>
                <a:latin typeface="Arial"/>
                <a:ea typeface="Arial"/>
                <a:cs typeface="Arial"/>
                <a:sym typeface="Arial"/>
              </a:rPr>
              <a:t>Area 1: Neuropsychiatric Symptoms</a:t>
            </a:r>
            <a:endParaRPr lang="en-US" sz="2000" b="1" dirty="0">
              <a:solidFill>
                <a:srgbClr val="DD99BC"/>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sp>
        <p:nvSpPr>
          <p:cNvPr id="42" name="Rectangle 41">
            <a:extLst>
              <a:ext uri="{FF2B5EF4-FFF2-40B4-BE49-F238E27FC236}">
                <a16:creationId xmlns:a16="http://schemas.microsoft.com/office/drawing/2014/main" id="{C126D1D6-47A6-9E5A-3B0E-377DB87FE52F}"/>
              </a:ext>
            </a:extLst>
          </p:cNvPr>
          <p:cNvSpPr/>
          <p:nvPr/>
        </p:nvSpPr>
        <p:spPr>
          <a:xfrm>
            <a:off x="729550" y="1289771"/>
            <a:ext cx="5353917" cy="28207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CE52DDC-71A2-3249-8B23-3194F036A735}"/>
              </a:ext>
            </a:extLst>
          </p:cNvPr>
          <p:cNvGrpSpPr/>
          <p:nvPr/>
        </p:nvGrpSpPr>
        <p:grpSpPr>
          <a:xfrm>
            <a:off x="6474254" y="899227"/>
            <a:ext cx="2748729" cy="3978603"/>
            <a:chOff x="6474254" y="899227"/>
            <a:chExt cx="2748729" cy="3978603"/>
          </a:xfrm>
        </p:grpSpPr>
        <p:sp>
          <p:nvSpPr>
            <p:cNvPr id="4" name="Rectangle 3">
              <a:extLst>
                <a:ext uri="{FF2B5EF4-FFF2-40B4-BE49-F238E27FC236}">
                  <a16:creationId xmlns:a16="http://schemas.microsoft.com/office/drawing/2014/main" id="{1282CBC0-E0A0-8FF8-F22E-474ACF7C87AD}"/>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227952C1-BA98-D3F4-6377-6898DB64C96C}"/>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F1B58C-21C9-713D-F651-8F6571FD2B35}"/>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F8A4C6-793E-16E1-6D2F-663C8F445E57}"/>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2199C41-76CD-F01D-63DA-E6E80E2B4246}"/>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2FC0BDE-1DCA-B716-3865-981D89DC4C37}"/>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1F460E-5CB7-9659-504D-DE4A4C6277C4}"/>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C5FBAE-0FE2-DB4E-20C3-47FBB326D0AD}"/>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419D9A-DA92-36BF-5152-DC066EC42084}"/>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CAB77-0FB6-26EB-1DA0-E3DFBCDD6B0B}"/>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8CCF6B-6AB7-D1C8-21BA-8D26A2CF15E4}"/>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8022D1A-50BA-D7FF-9C70-514C31A9568E}"/>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05117B-3AA5-BE81-EFAE-5D54E5861A65}"/>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EA2246-1E89-98EC-C542-7984B86AB357}"/>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A26596A-F03D-80D6-27CC-AF2F78385D46}"/>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25" name="TextBox 24">
              <a:extLst>
                <a:ext uri="{FF2B5EF4-FFF2-40B4-BE49-F238E27FC236}">
                  <a16:creationId xmlns:a16="http://schemas.microsoft.com/office/drawing/2014/main" id="{2F65EC9A-FEA7-7F22-BADA-5E50F5D7F604}"/>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26" name="TextBox 25">
              <a:extLst>
                <a:ext uri="{FF2B5EF4-FFF2-40B4-BE49-F238E27FC236}">
                  <a16:creationId xmlns:a16="http://schemas.microsoft.com/office/drawing/2014/main" id="{60CEFE1B-280F-FB06-A18A-FA4B8BD2999D}"/>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27" name="TextBox 26">
              <a:extLst>
                <a:ext uri="{FF2B5EF4-FFF2-40B4-BE49-F238E27FC236}">
                  <a16:creationId xmlns:a16="http://schemas.microsoft.com/office/drawing/2014/main" id="{F64293AA-29DC-66A3-DE26-65B56B8B0DB2}"/>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28" name="TextBox 27">
              <a:extLst>
                <a:ext uri="{FF2B5EF4-FFF2-40B4-BE49-F238E27FC236}">
                  <a16:creationId xmlns:a16="http://schemas.microsoft.com/office/drawing/2014/main" id="{8F84A227-E8E9-7E10-C6D7-2F440EB45F6A}"/>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29" name="TextBox 28">
              <a:extLst>
                <a:ext uri="{FF2B5EF4-FFF2-40B4-BE49-F238E27FC236}">
                  <a16:creationId xmlns:a16="http://schemas.microsoft.com/office/drawing/2014/main" id="{AECC738F-429B-0A6B-A31A-64B27257750B}"/>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30" name="TextBox 29">
              <a:extLst>
                <a:ext uri="{FF2B5EF4-FFF2-40B4-BE49-F238E27FC236}">
                  <a16:creationId xmlns:a16="http://schemas.microsoft.com/office/drawing/2014/main" id="{6373B005-108A-74E1-CA54-B51193C29650}"/>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31" name="TextBox 30">
              <a:extLst>
                <a:ext uri="{FF2B5EF4-FFF2-40B4-BE49-F238E27FC236}">
                  <a16:creationId xmlns:a16="http://schemas.microsoft.com/office/drawing/2014/main" id="{EF21A736-04BE-C75B-E209-BEA0A539BF14}"/>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32" name="TextBox 31">
              <a:extLst>
                <a:ext uri="{FF2B5EF4-FFF2-40B4-BE49-F238E27FC236}">
                  <a16:creationId xmlns:a16="http://schemas.microsoft.com/office/drawing/2014/main" id="{9788AE15-69E9-23C2-68DD-BD083F4BA0DF}"/>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33" name="TextBox 32">
              <a:extLst>
                <a:ext uri="{FF2B5EF4-FFF2-40B4-BE49-F238E27FC236}">
                  <a16:creationId xmlns:a16="http://schemas.microsoft.com/office/drawing/2014/main" id="{1AE3A791-AD47-A34B-FD4C-CF3ED59DFCFA}"/>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34" name="TextBox 33">
              <a:extLst>
                <a:ext uri="{FF2B5EF4-FFF2-40B4-BE49-F238E27FC236}">
                  <a16:creationId xmlns:a16="http://schemas.microsoft.com/office/drawing/2014/main" id="{30D0D5E2-AC93-78E9-5906-CD1B55A043FD}"/>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35" name="TextBox 34">
              <a:extLst>
                <a:ext uri="{FF2B5EF4-FFF2-40B4-BE49-F238E27FC236}">
                  <a16:creationId xmlns:a16="http://schemas.microsoft.com/office/drawing/2014/main" id="{51F42A93-C288-1F5A-25B5-BF95048FC94C}"/>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39" name="TextBox 38">
              <a:extLst>
                <a:ext uri="{FF2B5EF4-FFF2-40B4-BE49-F238E27FC236}">
                  <a16:creationId xmlns:a16="http://schemas.microsoft.com/office/drawing/2014/main" id="{EFF3A763-CCC5-2345-5AE9-96B453777C86}"/>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41" name="TextBox 40">
              <a:extLst>
                <a:ext uri="{FF2B5EF4-FFF2-40B4-BE49-F238E27FC236}">
                  <a16:creationId xmlns:a16="http://schemas.microsoft.com/office/drawing/2014/main" id="{5B7E1F88-68A2-1697-EEB9-73A741BE8C61}"/>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43" name="TextBox 42">
              <a:extLst>
                <a:ext uri="{FF2B5EF4-FFF2-40B4-BE49-F238E27FC236}">
                  <a16:creationId xmlns:a16="http://schemas.microsoft.com/office/drawing/2014/main" id="{1ABB511B-6DD4-0D5C-E8F5-44E1AE2750D1}"/>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9" name="TextBox 8">
              <a:extLst>
                <a:ext uri="{FF2B5EF4-FFF2-40B4-BE49-F238E27FC236}">
                  <a16:creationId xmlns:a16="http://schemas.microsoft.com/office/drawing/2014/main" id="{EFC16F28-6A7F-95B0-383A-2AEDF32DB13D}"/>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44" name="TextBox 43">
              <a:extLst>
                <a:ext uri="{FF2B5EF4-FFF2-40B4-BE49-F238E27FC236}">
                  <a16:creationId xmlns:a16="http://schemas.microsoft.com/office/drawing/2014/main" id="{71090ED5-A0A4-05A5-8B73-480156F91597}"/>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45" name="TextBox 44">
              <a:extLst>
                <a:ext uri="{FF2B5EF4-FFF2-40B4-BE49-F238E27FC236}">
                  <a16:creationId xmlns:a16="http://schemas.microsoft.com/office/drawing/2014/main" id="{BAC5C2A0-3FFD-F941-CAF0-8895720B0319}"/>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46" name="TextBox 45">
              <a:extLst>
                <a:ext uri="{FF2B5EF4-FFF2-40B4-BE49-F238E27FC236}">
                  <a16:creationId xmlns:a16="http://schemas.microsoft.com/office/drawing/2014/main" id="{D4E790DD-1F6E-C3E3-F741-C5458A7BFFCE}"/>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47" name="TextBox 46">
              <a:extLst>
                <a:ext uri="{FF2B5EF4-FFF2-40B4-BE49-F238E27FC236}">
                  <a16:creationId xmlns:a16="http://schemas.microsoft.com/office/drawing/2014/main" id="{33C8B3E8-D484-0795-39AD-2BD1135027F7}"/>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48" name="TextBox 47">
              <a:extLst>
                <a:ext uri="{FF2B5EF4-FFF2-40B4-BE49-F238E27FC236}">
                  <a16:creationId xmlns:a16="http://schemas.microsoft.com/office/drawing/2014/main" id="{AB67AD1C-2DD2-0574-2313-423404EDD764}"/>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50" name="TextBox 49">
              <a:extLst>
                <a:ext uri="{FF2B5EF4-FFF2-40B4-BE49-F238E27FC236}">
                  <a16:creationId xmlns:a16="http://schemas.microsoft.com/office/drawing/2014/main" id="{3F878090-A8ED-DB32-43AE-D41B612ECDE8}"/>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51" name="TextBox 50">
              <a:extLst>
                <a:ext uri="{FF2B5EF4-FFF2-40B4-BE49-F238E27FC236}">
                  <a16:creationId xmlns:a16="http://schemas.microsoft.com/office/drawing/2014/main" id="{B0AAA0D6-3A05-C89F-655F-6531839A9A00}"/>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sp>
        <p:nvSpPr>
          <p:cNvPr id="62" name="Rectangle 61">
            <a:extLst>
              <a:ext uri="{FF2B5EF4-FFF2-40B4-BE49-F238E27FC236}">
                <a16:creationId xmlns:a16="http://schemas.microsoft.com/office/drawing/2014/main" id="{F6483799-9F72-9BD1-460B-55D55398094E}"/>
              </a:ext>
            </a:extLst>
          </p:cNvPr>
          <p:cNvSpPr/>
          <p:nvPr/>
        </p:nvSpPr>
        <p:spPr>
          <a:xfrm>
            <a:off x="3785016" y="3245820"/>
            <a:ext cx="164892" cy="27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E2FB377-AC84-4AD2-10D3-D6655E492F0F}"/>
              </a:ext>
            </a:extLst>
          </p:cNvPr>
          <p:cNvSpPr/>
          <p:nvPr/>
        </p:nvSpPr>
        <p:spPr>
          <a:xfrm>
            <a:off x="1686409" y="3278846"/>
            <a:ext cx="164892" cy="27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58D3901-D361-50FD-C76D-440F5698AF4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050" y="1099523"/>
            <a:ext cx="3830887" cy="3392420"/>
          </a:xfrm>
          <a:prstGeom prst="rect">
            <a:avLst/>
          </a:prstGeom>
          <a:ln>
            <a:solidFill>
              <a:srgbClr val="4A0D66"/>
            </a:solidFill>
          </a:ln>
        </p:spPr>
      </p:pic>
      <p:sp>
        <p:nvSpPr>
          <p:cNvPr id="36" name="TextBox 35">
            <a:extLst>
              <a:ext uri="{FF2B5EF4-FFF2-40B4-BE49-F238E27FC236}">
                <a16:creationId xmlns:a16="http://schemas.microsoft.com/office/drawing/2014/main" id="{CEC76378-F239-B0DC-F2D1-28BB672464CA}"/>
              </a:ext>
            </a:extLst>
          </p:cNvPr>
          <p:cNvSpPr txBox="1"/>
          <p:nvPr/>
        </p:nvSpPr>
        <p:spPr>
          <a:xfrm>
            <a:off x="3118315" y="4521189"/>
            <a:ext cx="3413114" cy="307777"/>
          </a:xfrm>
          <a:prstGeom prst="rect">
            <a:avLst/>
          </a:prstGeom>
          <a:noFill/>
        </p:spPr>
        <p:txBody>
          <a:bodyPr wrap="none" rtlCol="0">
            <a:spAutoFit/>
          </a:bodyPr>
          <a:lstStyle/>
          <a:p>
            <a:r>
              <a:rPr lang="en-US" b="1" dirty="0">
                <a:solidFill>
                  <a:srgbClr val="DD99BC"/>
                </a:solidFill>
              </a:rPr>
              <a:t>Costello et al. </a:t>
            </a:r>
            <a:r>
              <a:rPr lang="en-US" b="1" i="1" dirty="0">
                <a:solidFill>
                  <a:srgbClr val="DD99BC"/>
                </a:solidFill>
              </a:rPr>
              <a:t>Psychological Medicine</a:t>
            </a:r>
            <a:endParaRPr lang="en-US" b="1" dirty="0">
              <a:solidFill>
                <a:srgbClr val="DD99BC"/>
              </a:solidFill>
            </a:endParaRPr>
          </a:p>
        </p:txBody>
      </p:sp>
      <p:sp>
        <p:nvSpPr>
          <p:cNvPr id="49" name="TextBox 48">
            <a:extLst>
              <a:ext uri="{FF2B5EF4-FFF2-40B4-BE49-F238E27FC236}">
                <a16:creationId xmlns:a16="http://schemas.microsoft.com/office/drawing/2014/main" id="{0BC9F5D6-74EB-193F-E48C-1B2BC4A1B198}"/>
              </a:ext>
            </a:extLst>
          </p:cNvPr>
          <p:cNvSpPr txBox="1"/>
          <p:nvPr/>
        </p:nvSpPr>
        <p:spPr>
          <a:xfrm>
            <a:off x="3970130" y="1886113"/>
            <a:ext cx="2455337" cy="1815882"/>
          </a:xfrm>
          <a:prstGeom prst="rect">
            <a:avLst/>
          </a:prstGeom>
          <a:noFill/>
        </p:spPr>
        <p:txBody>
          <a:bodyPr wrap="square" rtlCol="0">
            <a:spAutoFit/>
          </a:bodyPr>
          <a:lstStyle/>
          <a:p>
            <a:pPr algn="ctr"/>
            <a:r>
              <a:rPr lang="en-US" i="1" dirty="0">
                <a:solidFill>
                  <a:srgbClr val="4A0D66"/>
                </a:solidFill>
              </a:rPr>
              <a:t>“Understanding why antidepressants are ineffective in depression in dementia could provide insight into their mechanism of action and aid identification of new therapeutic targets.”</a:t>
            </a:r>
          </a:p>
        </p:txBody>
      </p:sp>
      <p:pic>
        <p:nvPicPr>
          <p:cNvPr id="11" name="Picture 10">
            <a:extLst>
              <a:ext uri="{FF2B5EF4-FFF2-40B4-BE49-F238E27FC236}">
                <a16:creationId xmlns:a16="http://schemas.microsoft.com/office/drawing/2014/main" id="{AB5B4008-2E4A-9418-8F39-AD2CCB056B2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427010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7428" y="-7431"/>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DD99BC"/>
                </a:solidFill>
                <a:latin typeface="Arial"/>
                <a:ea typeface="Arial"/>
                <a:cs typeface="Arial"/>
                <a:sym typeface="Arial"/>
              </a:rPr>
              <a:t>Area 1: Neuropsychiatric Symptoms</a:t>
            </a:r>
            <a:endParaRPr lang="en-US" sz="2000" b="1" dirty="0">
              <a:solidFill>
                <a:srgbClr val="DD99BC"/>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sp>
        <p:nvSpPr>
          <p:cNvPr id="6" name="TextBox 5">
            <a:extLst>
              <a:ext uri="{FF2B5EF4-FFF2-40B4-BE49-F238E27FC236}">
                <a16:creationId xmlns:a16="http://schemas.microsoft.com/office/drawing/2014/main" id="{896F7991-6EBE-8D99-C9C3-DBD53AD3DF91}"/>
              </a:ext>
            </a:extLst>
          </p:cNvPr>
          <p:cNvSpPr txBox="1"/>
          <p:nvPr/>
        </p:nvSpPr>
        <p:spPr>
          <a:xfrm>
            <a:off x="3628602" y="4493841"/>
            <a:ext cx="2948243" cy="307777"/>
          </a:xfrm>
          <a:prstGeom prst="rect">
            <a:avLst/>
          </a:prstGeom>
          <a:noFill/>
        </p:spPr>
        <p:txBody>
          <a:bodyPr wrap="none" rtlCol="0">
            <a:spAutoFit/>
          </a:bodyPr>
          <a:lstStyle/>
          <a:p>
            <a:pPr algn="r"/>
            <a:r>
              <a:rPr lang="en-US" b="1" dirty="0">
                <a:solidFill>
                  <a:srgbClr val="DD99BC"/>
                </a:solidFill>
              </a:rPr>
              <a:t>Liebe et al. </a:t>
            </a:r>
            <a:r>
              <a:rPr lang="en-US" b="1" i="1" dirty="0">
                <a:solidFill>
                  <a:srgbClr val="DD99BC"/>
                </a:solidFill>
              </a:rPr>
              <a:t>Molecular Psychiatry</a:t>
            </a:r>
          </a:p>
        </p:txBody>
      </p:sp>
      <p:sp>
        <p:nvSpPr>
          <p:cNvPr id="42" name="Rectangle 41">
            <a:extLst>
              <a:ext uri="{FF2B5EF4-FFF2-40B4-BE49-F238E27FC236}">
                <a16:creationId xmlns:a16="http://schemas.microsoft.com/office/drawing/2014/main" id="{C126D1D6-47A6-9E5A-3B0E-377DB87FE52F}"/>
              </a:ext>
            </a:extLst>
          </p:cNvPr>
          <p:cNvSpPr/>
          <p:nvPr/>
        </p:nvSpPr>
        <p:spPr>
          <a:xfrm>
            <a:off x="729550" y="1289771"/>
            <a:ext cx="5353917" cy="28207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CE52DDC-71A2-3249-8B23-3194F036A735}"/>
              </a:ext>
            </a:extLst>
          </p:cNvPr>
          <p:cNvGrpSpPr/>
          <p:nvPr/>
        </p:nvGrpSpPr>
        <p:grpSpPr>
          <a:xfrm>
            <a:off x="6474254" y="899227"/>
            <a:ext cx="2748729" cy="3978603"/>
            <a:chOff x="6474254" y="899227"/>
            <a:chExt cx="2748729" cy="3978603"/>
          </a:xfrm>
        </p:grpSpPr>
        <p:sp>
          <p:nvSpPr>
            <p:cNvPr id="4" name="Rectangle 3">
              <a:extLst>
                <a:ext uri="{FF2B5EF4-FFF2-40B4-BE49-F238E27FC236}">
                  <a16:creationId xmlns:a16="http://schemas.microsoft.com/office/drawing/2014/main" id="{1282CBC0-E0A0-8FF8-F22E-474ACF7C87AD}"/>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227952C1-BA98-D3F4-6377-6898DB64C96C}"/>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F1B58C-21C9-713D-F651-8F6571FD2B35}"/>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F8A4C6-793E-16E1-6D2F-663C8F445E57}"/>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2199C41-76CD-F01D-63DA-E6E80E2B4246}"/>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2FC0BDE-1DCA-B716-3865-981D89DC4C37}"/>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1F460E-5CB7-9659-504D-DE4A4C6277C4}"/>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C5FBAE-0FE2-DB4E-20C3-47FBB326D0AD}"/>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419D9A-DA92-36BF-5152-DC066EC42084}"/>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CAB77-0FB6-26EB-1DA0-E3DFBCDD6B0B}"/>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8CCF6B-6AB7-D1C8-21BA-8D26A2CF15E4}"/>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8022D1A-50BA-D7FF-9C70-514C31A9568E}"/>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05117B-3AA5-BE81-EFAE-5D54E5861A65}"/>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EA2246-1E89-98EC-C542-7984B86AB357}"/>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A26596A-F03D-80D6-27CC-AF2F78385D46}"/>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25" name="TextBox 24">
              <a:extLst>
                <a:ext uri="{FF2B5EF4-FFF2-40B4-BE49-F238E27FC236}">
                  <a16:creationId xmlns:a16="http://schemas.microsoft.com/office/drawing/2014/main" id="{2F65EC9A-FEA7-7F22-BADA-5E50F5D7F604}"/>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26" name="TextBox 25">
              <a:extLst>
                <a:ext uri="{FF2B5EF4-FFF2-40B4-BE49-F238E27FC236}">
                  <a16:creationId xmlns:a16="http://schemas.microsoft.com/office/drawing/2014/main" id="{60CEFE1B-280F-FB06-A18A-FA4B8BD2999D}"/>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27" name="TextBox 26">
              <a:extLst>
                <a:ext uri="{FF2B5EF4-FFF2-40B4-BE49-F238E27FC236}">
                  <a16:creationId xmlns:a16="http://schemas.microsoft.com/office/drawing/2014/main" id="{F64293AA-29DC-66A3-DE26-65B56B8B0DB2}"/>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28" name="TextBox 27">
              <a:extLst>
                <a:ext uri="{FF2B5EF4-FFF2-40B4-BE49-F238E27FC236}">
                  <a16:creationId xmlns:a16="http://schemas.microsoft.com/office/drawing/2014/main" id="{8F84A227-E8E9-7E10-C6D7-2F440EB45F6A}"/>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29" name="TextBox 28">
              <a:extLst>
                <a:ext uri="{FF2B5EF4-FFF2-40B4-BE49-F238E27FC236}">
                  <a16:creationId xmlns:a16="http://schemas.microsoft.com/office/drawing/2014/main" id="{AECC738F-429B-0A6B-A31A-64B27257750B}"/>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30" name="TextBox 29">
              <a:extLst>
                <a:ext uri="{FF2B5EF4-FFF2-40B4-BE49-F238E27FC236}">
                  <a16:creationId xmlns:a16="http://schemas.microsoft.com/office/drawing/2014/main" id="{6373B005-108A-74E1-CA54-B51193C29650}"/>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31" name="TextBox 30">
              <a:extLst>
                <a:ext uri="{FF2B5EF4-FFF2-40B4-BE49-F238E27FC236}">
                  <a16:creationId xmlns:a16="http://schemas.microsoft.com/office/drawing/2014/main" id="{EF21A736-04BE-C75B-E209-BEA0A539BF14}"/>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32" name="TextBox 31">
              <a:extLst>
                <a:ext uri="{FF2B5EF4-FFF2-40B4-BE49-F238E27FC236}">
                  <a16:creationId xmlns:a16="http://schemas.microsoft.com/office/drawing/2014/main" id="{9788AE15-69E9-23C2-68DD-BD083F4BA0DF}"/>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33" name="TextBox 32">
              <a:extLst>
                <a:ext uri="{FF2B5EF4-FFF2-40B4-BE49-F238E27FC236}">
                  <a16:creationId xmlns:a16="http://schemas.microsoft.com/office/drawing/2014/main" id="{1AE3A791-AD47-A34B-FD4C-CF3ED59DFCFA}"/>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34" name="TextBox 33">
              <a:extLst>
                <a:ext uri="{FF2B5EF4-FFF2-40B4-BE49-F238E27FC236}">
                  <a16:creationId xmlns:a16="http://schemas.microsoft.com/office/drawing/2014/main" id="{30D0D5E2-AC93-78E9-5906-CD1B55A043FD}"/>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35" name="TextBox 34">
              <a:extLst>
                <a:ext uri="{FF2B5EF4-FFF2-40B4-BE49-F238E27FC236}">
                  <a16:creationId xmlns:a16="http://schemas.microsoft.com/office/drawing/2014/main" id="{51F42A93-C288-1F5A-25B5-BF95048FC94C}"/>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39" name="TextBox 38">
              <a:extLst>
                <a:ext uri="{FF2B5EF4-FFF2-40B4-BE49-F238E27FC236}">
                  <a16:creationId xmlns:a16="http://schemas.microsoft.com/office/drawing/2014/main" id="{EFF3A763-CCC5-2345-5AE9-96B453777C86}"/>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41" name="TextBox 40">
              <a:extLst>
                <a:ext uri="{FF2B5EF4-FFF2-40B4-BE49-F238E27FC236}">
                  <a16:creationId xmlns:a16="http://schemas.microsoft.com/office/drawing/2014/main" id="{5B7E1F88-68A2-1697-EEB9-73A741BE8C61}"/>
                </a:ext>
              </a:extLst>
            </p:cNvPr>
            <p:cNvSpPr txBox="1"/>
            <p:nvPr/>
          </p:nvSpPr>
          <p:spPr>
            <a:xfrm>
              <a:off x="6576845" y="3430061"/>
              <a:ext cx="2154757" cy="246221"/>
            </a:xfrm>
            <a:prstGeom prst="rect">
              <a:avLst/>
            </a:prstGeom>
            <a:noFill/>
          </p:spPr>
          <p:txBody>
            <a:bodyPr wrap="none" rtlCol="0">
              <a:spAutoFit/>
            </a:bodyPr>
            <a:lstStyle/>
            <a:p>
              <a:pPr algn="r"/>
              <a:r>
                <a:rPr lang="en-US" sz="1000" b="1" dirty="0">
                  <a:solidFill>
                    <a:srgbClr val="DD99BC"/>
                  </a:solidFill>
                </a:rPr>
                <a:t>Liebe et al. </a:t>
              </a:r>
              <a:r>
                <a:rPr lang="en-US" sz="1000" b="1" i="1" dirty="0">
                  <a:solidFill>
                    <a:srgbClr val="DD99BC"/>
                  </a:solidFill>
                </a:rPr>
                <a:t>Molecular Psychiatry</a:t>
              </a:r>
              <a:endParaRPr lang="en-US" sz="1000" b="1" dirty="0">
                <a:solidFill>
                  <a:srgbClr val="DD99BC"/>
                </a:solidFill>
              </a:endParaRPr>
            </a:p>
          </p:txBody>
        </p:sp>
        <p:sp>
          <p:nvSpPr>
            <p:cNvPr id="43" name="TextBox 42">
              <a:extLst>
                <a:ext uri="{FF2B5EF4-FFF2-40B4-BE49-F238E27FC236}">
                  <a16:creationId xmlns:a16="http://schemas.microsoft.com/office/drawing/2014/main" id="{1ABB511B-6DD4-0D5C-E8F5-44E1AE2750D1}"/>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9" name="TextBox 8">
              <a:extLst>
                <a:ext uri="{FF2B5EF4-FFF2-40B4-BE49-F238E27FC236}">
                  <a16:creationId xmlns:a16="http://schemas.microsoft.com/office/drawing/2014/main" id="{EFC16F28-6A7F-95B0-383A-2AEDF32DB13D}"/>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44" name="TextBox 43">
              <a:extLst>
                <a:ext uri="{FF2B5EF4-FFF2-40B4-BE49-F238E27FC236}">
                  <a16:creationId xmlns:a16="http://schemas.microsoft.com/office/drawing/2014/main" id="{71090ED5-A0A4-05A5-8B73-480156F91597}"/>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45" name="TextBox 44">
              <a:extLst>
                <a:ext uri="{FF2B5EF4-FFF2-40B4-BE49-F238E27FC236}">
                  <a16:creationId xmlns:a16="http://schemas.microsoft.com/office/drawing/2014/main" id="{BAC5C2A0-3FFD-F941-CAF0-8895720B0319}"/>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46" name="TextBox 45">
              <a:extLst>
                <a:ext uri="{FF2B5EF4-FFF2-40B4-BE49-F238E27FC236}">
                  <a16:creationId xmlns:a16="http://schemas.microsoft.com/office/drawing/2014/main" id="{D4E790DD-1F6E-C3E3-F741-C5458A7BFFCE}"/>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47" name="TextBox 46">
              <a:extLst>
                <a:ext uri="{FF2B5EF4-FFF2-40B4-BE49-F238E27FC236}">
                  <a16:creationId xmlns:a16="http://schemas.microsoft.com/office/drawing/2014/main" id="{33C8B3E8-D484-0795-39AD-2BD1135027F7}"/>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48" name="TextBox 47">
              <a:extLst>
                <a:ext uri="{FF2B5EF4-FFF2-40B4-BE49-F238E27FC236}">
                  <a16:creationId xmlns:a16="http://schemas.microsoft.com/office/drawing/2014/main" id="{AB67AD1C-2DD2-0574-2313-423404EDD764}"/>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50" name="TextBox 49">
              <a:extLst>
                <a:ext uri="{FF2B5EF4-FFF2-40B4-BE49-F238E27FC236}">
                  <a16:creationId xmlns:a16="http://schemas.microsoft.com/office/drawing/2014/main" id="{3F878090-A8ED-DB32-43AE-D41B612ECDE8}"/>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51" name="TextBox 50">
              <a:extLst>
                <a:ext uri="{FF2B5EF4-FFF2-40B4-BE49-F238E27FC236}">
                  <a16:creationId xmlns:a16="http://schemas.microsoft.com/office/drawing/2014/main" id="{B0AAA0D6-3A05-C89F-655F-6531839A9A00}"/>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sp>
        <p:nvSpPr>
          <p:cNvPr id="38" name="TextBox 37">
            <a:extLst>
              <a:ext uri="{FF2B5EF4-FFF2-40B4-BE49-F238E27FC236}">
                <a16:creationId xmlns:a16="http://schemas.microsoft.com/office/drawing/2014/main" id="{B7C59C11-097A-424B-ED29-4C88A6533533}"/>
              </a:ext>
            </a:extLst>
          </p:cNvPr>
          <p:cNvSpPr txBox="1"/>
          <p:nvPr/>
        </p:nvSpPr>
        <p:spPr>
          <a:xfrm>
            <a:off x="4316408" y="3883595"/>
            <a:ext cx="1688283" cy="307777"/>
          </a:xfrm>
          <a:prstGeom prst="rect">
            <a:avLst/>
          </a:prstGeom>
          <a:noFill/>
        </p:spPr>
        <p:txBody>
          <a:bodyPr wrap="none" rtlCol="0">
            <a:spAutoFit/>
          </a:bodyPr>
          <a:lstStyle/>
          <a:p>
            <a:r>
              <a:rPr lang="en-US" dirty="0">
                <a:solidFill>
                  <a:srgbClr val="4A0D66"/>
                </a:solidFill>
              </a:rPr>
              <a:t>Decreased Anxiety</a:t>
            </a:r>
          </a:p>
        </p:txBody>
      </p:sp>
      <p:sp>
        <p:nvSpPr>
          <p:cNvPr id="40" name="TextBox 39">
            <a:extLst>
              <a:ext uri="{FF2B5EF4-FFF2-40B4-BE49-F238E27FC236}">
                <a16:creationId xmlns:a16="http://schemas.microsoft.com/office/drawing/2014/main" id="{9555B5FA-844B-460B-B26E-73AA3DA04076}"/>
              </a:ext>
            </a:extLst>
          </p:cNvPr>
          <p:cNvSpPr txBox="1"/>
          <p:nvPr/>
        </p:nvSpPr>
        <p:spPr>
          <a:xfrm>
            <a:off x="4316637" y="3665231"/>
            <a:ext cx="1766830" cy="307777"/>
          </a:xfrm>
          <a:prstGeom prst="rect">
            <a:avLst/>
          </a:prstGeom>
          <a:noFill/>
        </p:spPr>
        <p:txBody>
          <a:bodyPr wrap="none" rtlCol="0">
            <a:spAutoFit/>
          </a:bodyPr>
          <a:lstStyle/>
          <a:p>
            <a:r>
              <a:rPr lang="en-US" dirty="0">
                <a:solidFill>
                  <a:srgbClr val="4A0D66"/>
                </a:solidFill>
              </a:rPr>
              <a:t>Increased Alertness</a:t>
            </a:r>
          </a:p>
        </p:txBody>
      </p:sp>
      <p:grpSp>
        <p:nvGrpSpPr>
          <p:cNvPr id="49" name="Group 48">
            <a:extLst>
              <a:ext uri="{FF2B5EF4-FFF2-40B4-BE49-F238E27FC236}">
                <a16:creationId xmlns:a16="http://schemas.microsoft.com/office/drawing/2014/main" id="{FC90257C-3D6A-F161-99B7-0B6A3F59E9AC}"/>
              </a:ext>
            </a:extLst>
          </p:cNvPr>
          <p:cNvGrpSpPr/>
          <p:nvPr/>
        </p:nvGrpSpPr>
        <p:grpSpPr>
          <a:xfrm>
            <a:off x="99054" y="1692207"/>
            <a:ext cx="5787781" cy="1873326"/>
            <a:chOff x="99054" y="1692207"/>
            <a:chExt cx="5787781" cy="1873326"/>
          </a:xfrm>
        </p:grpSpPr>
        <p:pic>
          <p:nvPicPr>
            <p:cNvPr id="5" name="Picture 4">
              <a:extLst>
                <a:ext uri="{FF2B5EF4-FFF2-40B4-BE49-F238E27FC236}">
                  <a16:creationId xmlns:a16="http://schemas.microsoft.com/office/drawing/2014/main" id="{313BD8CF-83B8-392D-786F-2C113AB140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9054" y="1692207"/>
              <a:ext cx="2367855" cy="1644784"/>
            </a:xfrm>
            <a:prstGeom prst="rect">
              <a:avLst/>
            </a:prstGeom>
          </p:spPr>
        </p:pic>
        <p:pic>
          <p:nvPicPr>
            <p:cNvPr id="53" name="Picture 52">
              <a:extLst>
                <a:ext uri="{FF2B5EF4-FFF2-40B4-BE49-F238E27FC236}">
                  <a16:creationId xmlns:a16="http://schemas.microsoft.com/office/drawing/2014/main" id="{1C911E91-2D08-E6E9-9F79-E17170D545C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164344" y="1789875"/>
              <a:ext cx="2367855" cy="1644786"/>
            </a:xfrm>
            <a:prstGeom prst="rect">
              <a:avLst/>
            </a:prstGeom>
          </p:spPr>
        </p:pic>
        <p:pic>
          <p:nvPicPr>
            <p:cNvPr id="54" name="Picture 53">
              <a:extLst>
                <a:ext uri="{FF2B5EF4-FFF2-40B4-BE49-F238E27FC236}">
                  <a16:creationId xmlns:a16="http://schemas.microsoft.com/office/drawing/2014/main" id="{521879D1-6F56-D141-F26C-3F90A1A5BF1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376454" y="1903229"/>
              <a:ext cx="1510381" cy="1662304"/>
            </a:xfrm>
            <a:prstGeom prst="rect">
              <a:avLst/>
            </a:prstGeom>
          </p:spPr>
        </p:pic>
        <p:sp>
          <p:nvSpPr>
            <p:cNvPr id="62" name="Rectangle 61">
              <a:extLst>
                <a:ext uri="{FF2B5EF4-FFF2-40B4-BE49-F238E27FC236}">
                  <a16:creationId xmlns:a16="http://schemas.microsoft.com/office/drawing/2014/main" id="{F6483799-9F72-9BD1-460B-55D55398094E}"/>
                </a:ext>
              </a:extLst>
            </p:cNvPr>
            <p:cNvSpPr/>
            <p:nvPr/>
          </p:nvSpPr>
          <p:spPr>
            <a:xfrm>
              <a:off x="3903221" y="3096938"/>
              <a:ext cx="164892" cy="27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E2FB377-AC84-4AD2-10D3-D6655E492F0F}"/>
                </a:ext>
              </a:extLst>
            </p:cNvPr>
            <p:cNvSpPr/>
            <p:nvPr/>
          </p:nvSpPr>
          <p:spPr>
            <a:xfrm>
              <a:off x="1804614" y="3129964"/>
              <a:ext cx="164892" cy="27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4972190F-7EEF-3217-946A-001D0C48E4AF}"/>
              </a:ext>
            </a:extLst>
          </p:cNvPr>
          <p:cNvSpPr txBox="1"/>
          <p:nvPr/>
        </p:nvSpPr>
        <p:spPr>
          <a:xfrm>
            <a:off x="0" y="968398"/>
            <a:ext cx="6664004" cy="338554"/>
          </a:xfrm>
          <a:prstGeom prst="rect">
            <a:avLst/>
          </a:prstGeom>
          <a:noFill/>
        </p:spPr>
        <p:txBody>
          <a:bodyPr wrap="none" rtlCol="0">
            <a:spAutoFit/>
          </a:bodyPr>
          <a:lstStyle/>
          <a:p>
            <a:r>
              <a:rPr lang="en-US" sz="1600" b="1" dirty="0">
                <a:solidFill>
                  <a:srgbClr val="4A0D66"/>
                </a:solidFill>
              </a:rPr>
              <a:t>Neuropsychiatric Symptoms Related to LC Structural Connectivity </a:t>
            </a:r>
          </a:p>
        </p:txBody>
      </p:sp>
      <p:cxnSp>
        <p:nvCxnSpPr>
          <p:cNvPr id="11" name="Straight Arrow Connector 10">
            <a:extLst>
              <a:ext uri="{FF2B5EF4-FFF2-40B4-BE49-F238E27FC236}">
                <a16:creationId xmlns:a16="http://schemas.microsoft.com/office/drawing/2014/main" id="{A8EAE30F-75AA-5857-C204-4E6D84ADFE2F}"/>
              </a:ext>
            </a:extLst>
          </p:cNvPr>
          <p:cNvCxnSpPr>
            <a:cxnSpLocks/>
          </p:cNvCxnSpPr>
          <p:nvPr/>
        </p:nvCxnSpPr>
        <p:spPr>
          <a:xfrm>
            <a:off x="1017831" y="3575367"/>
            <a:ext cx="4113813" cy="9732"/>
          </a:xfrm>
          <a:prstGeom prst="straightConnector1">
            <a:avLst/>
          </a:prstGeom>
          <a:ln w="38100">
            <a:solidFill>
              <a:srgbClr val="4A0D66"/>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DC576C7A-AEE8-257D-36CB-6750655548B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151229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DD99BC"/>
                </a:solidFill>
                <a:latin typeface="Arial"/>
                <a:ea typeface="Arial"/>
                <a:cs typeface="Arial"/>
                <a:sym typeface="Arial"/>
              </a:rPr>
              <a:t>Area 1: Neuropsychiatric Symptoms</a:t>
            </a:r>
            <a:endParaRPr sz="2000" b="1" dirty="0">
              <a:solidFill>
                <a:srgbClr val="DD99BC"/>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sp>
        <p:nvSpPr>
          <p:cNvPr id="7" name="TextBox 6">
            <a:extLst>
              <a:ext uri="{FF2B5EF4-FFF2-40B4-BE49-F238E27FC236}">
                <a16:creationId xmlns:a16="http://schemas.microsoft.com/office/drawing/2014/main" id="{682F9EFE-44C7-0C60-DABB-080410A56A3F}"/>
              </a:ext>
            </a:extLst>
          </p:cNvPr>
          <p:cNvSpPr txBox="1"/>
          <p:nvPr/>
        </p:nvSpPr>
        <p:spPr>
          <a:xfrm>
            <a:off x="2788097" y="4490018"/>
            <a:ext cx="3743332" cy="307777"/>
          </a:xfrm>
          <a:prstGeom prst="rect">
            <a:avLst/>
          </a:prstGeom>
          <a:noFill/>
        </p:spPr>
        <p:txBody>
          <a:bodyPr wrap="none" rtlCol="0">
            <a:spAutoFit/>
          </a:bodyPr>
          <a:lstStyle/>
          <a:p>
            <a:pPr algn="r"/>
            <a:r>
              <a:rPr lang="en-US" b="1" dirty="0">
                <a:solidFill>
                  <a:srgbClr val="DD99BC"/>
                </a:solidFill>
              </a:rPr>
              <a:t>Cassidy et al. </a:t>
            </a:r>
            <a:r>
              <a:rPr lang="en-US" b="1" i="1" dirty="0">
                <a:solidFill>
                  <a:srgbClr val="DD99BC"/>
                </a:solidFill>
              </a:rPr>
              <a:t>Neuropsychopharmacology</a:t>
            </a:r>
          </a:p>
        </p:txBody>
      </p:sp>
      <p:sp>
        <p:nvSpPr>
          <p:cNvPr id="12" name="Rectangle 11">
            <a:extLst>
              <a:ext uri="{FF2B5EF4-FFF2-40B4-BE49-F238E27FC236}">
                <a16:creationId xmlns:a16="http://schemas.microsoft.com/office/drawing/2014/main" id="{FA3ED0E6-44EB-F05F-B08D-F9BF13372667}"/>
              </a:ext>
            </a:extLst>
          </p:cNvPr>
          <p:cNvSpPr/>
          <p:nvPr/>
        </p:nvSpPr>
        <p:spPr>
          <a:xfrm>
            <a:off x="1510117" y="1087315"/>
            <a:ext cx="3741594" cy="327688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0A56E40-D4A2-9398-E9C1-916AD376947C}"/>
              </a:ext>
            </a:extLst>
          </p:cNvPr>
          <p:cNvGrpSpPr/>
          <p:nvPr/>
        </p:nvGrpSpPr>
        <p:grpSpPr>
          <a:xfrm>
            <a:off x="6453414" y="899227"/>
            <a:ext cx="2769569" cy="3978603"/>
            <a:chOff x="6453414" y="899227"/>
            <a:chExt cx="2769569" cy="3978603"/>
          </a:xfrm>
        </p:grpSpPr>
        <p:sp>
          <p:nvSpPr>
            <p:cNvPr id="9" name="Rectangle 8">
              <a:extLst>
                <a:ext uri="{FF2B5EF4-FFF2-40B4-BE49-F238E27FC236}">
                  <a16:creationId xmlns:a16="http://schemas.microsoft.com/office/drawing/2014/main" id="{AB3E0CE6-E020-31BF-22EE-BD38CA7F19CC}"/>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B1DFDBD-0099-6361-52D5-5096EDA96733}"/>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217D92-903B-114F-93E8-5FB18A11D3C7}"/>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2B1386D-84D1-3992-482D-56820B882420}"/>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8D6413-8B1B-FB8E-C429-92364FA545D2}"/>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26041D2-4389-C61D-36C7-0E549B43B005}"/>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C32D72-A513-BBAD-9BF6-C9F1CFAB5D31}"/>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E236F2-8BE0-E9DA-1A7E-13A674AF8225}"/>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461F901-F3E9-F808-E935-01D52C42DCB0}"/>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D04B9A4-2087-0695-ED64-1102DB3579D7}"/>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33E64E6-098C-94BD-BB92-0EA06FFD4AAA}"/>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2A01553-9BDB-91D1-CB05-10842874F2CB}"/>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92457B5-E1FC-5AC7-AA73-1C6379F4495F}"/>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4F31B92-98FE-BB7A-4D90-464797456741}"/>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1B3EFC4-78DE-3D00-2F26-8B568DF78809}"/>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59" name="TextBox 58">
              <a:extLst>
                <a:ext uri="{FF2B5EF4-FFF2-40B4-BE49-F238E27FC236}">
                  <a16:creationId xmlns:a16="http://schemas.microsoft.com/office/drawing/2014/main" id="{3E60A9A6-D068-0AE6-D059-3D94199AE36C}"/>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60" name="TextBox 59">
              <a:extLst>
                <a:ext uri="{FF2B5EF4-FFF2-40B4-BE49-F238E27FC236}">
                  <a16:creationId xmlns:a16="http://schemas.microsoft.com/office/drawing/2014/main" id="{0600823A-F44F-F541-835A-2916299274AB}"/>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61" name="TextBox 60">
              <a:extLst>
                <a:ext uri="{FF2B5EF4-FFF2-40B4-BE49-F238E27FC236}">
                  <a16:creationId xmlns:a16="http://schemas.microsoft.com/office/drawing/2014/main" id="{2D0058EA-43E9-BB32-4FB8-CE84EA5778C1}"/>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62" name="TextBox 61">
              <a:extLst>
                <a:ext uri="{FF2B5EF4-FFF2-40B4-BE49-F238E27FC236}">
                  <a16:creationId xmlns:a16="http://schemas.microsoft.com/office/drawing/2014/main" id="{FD859635-3C45-B412-A184-8DF1613CD9F4}"/>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63" name="TextBox 62">
              <a:extLst>
                <a:ext uri="{FF2B5EF4-FFF2-40B4-BE49-F238E27FC236}">
                  <a16:creationId xmlns:a16="http://schemas.microsoft.com/office/drawing/2014/main" id="{9130AD1C-70E4-FD8D-690D-E841579FC830}"/>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64" name="TextBox 63">
              <a:extLst>
                <a:ext uri="{FF2B5EF4-FFF2-40B4-BE49-F238E27FC236}">
                  <a16:creationId xmlns:a16="http://schemas.microsoft.com/office/drawing/2014/main" id="{0BB965A2-2A19-6E42-A8A2-7233EBD5D2CF}"/>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65" name="TextBox 64">
              <a:extLst>
                <a:ext uri="{FF2B5EF4-FFF2-40B4-BE49-F238E27FC236}">
                  <a16:creationId xmlns:a16="http://schemas.microsoft.com/office/drawing/2014/main" id="{C63B0AFF-6748-E195-EE6A-D029B022684E}"/>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66" name="TextBox 65">
              <a:extLst>
                <a:ext uri="{FF2B5EF4-FFF2-40B4-BE49-F238E27FC236}">
                  <a16:creationId xmlns:a16="http://schemas.microsoft.com/office/drawing/2014/main" id="{A006514C-FCB7-FD2E-0195-92B31BC020BD}"/>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67" name="TextBox 66">
              <a:extLst>
                <a:ext uri="{FF2B5EF4-FFF2-40B4-BE49-F238E27FC236}">
                  <a16:creationId xmlns:a16="http://schemas.microsoft.com/office/drawing/2014/main" id="{6C49D0C9-0EDA-CA71-514C-23C67B9BE60A}"/>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68" name="TextBox 67">
              <a:extLst>
                <a:ext uri="{FF2B5EF4-FFF2-40B4-BE49-F238E27FC236}">
                  <a16:creationId xmlns:a16="http://schemas.microsoft.com/office/drawing/2014/main" id="{2FD49BD4-A83A-9E26-6CC7-7D177D3D8052}"/>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69" name="TextBox 68">
              <a:extLst>
                <a:ext uri="{FF2B5EF4-FFF2-40B4-BE49-F238E27FC236}">
                  <a16:creationId xmlns:a16="http://schemas.microsoft.com/office/drawing/2014/main" id="{B2848392-3952-7435-3799-BE724C81D664}"/>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70" name="TextBox 69">
              <a:extLst>
                <a:ext uri="{FF2B5EF4-FFF2-40B4-BE49-F238E27FC236}">
                  <a16:creationId xmlns:a16="http://schemas.microsoft.com/office/drawing/2014/main" id="{198CDE25-AD27-EB06-15C6-CEC1C96D7528}"/>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71" name="TextBox 70">
              <a:extLst>
                <a:ext uri="{FF2B5EF4-FFF2-40B4-BE49-F238E27FC236}">
                  <a16:creationId xmlns:a16="http://schemas.microsoft.com/office/drawing/2014/main" id="{B6E1294F-61F3-7182-4EA9-2A02DB5961DE}"/>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72" name="TextBox 71">
              <a:extLst>
                <a:ext uri="{FF2B5EF4-FFF2-40B4-BE49-F238E27FC236}">
                  <a16:creationId xmlns:a16="http://schemas.microsoft.com/office/drawing/2014/main" id="{7071AE6A-3C61-5EE1-DACB-9352D41E47E8}"/>
                </a:ext>
              </a:extLst>
            </p:cNvPr>
            <p:cNvSpPr txBox="1"/>
            <p:nvPr/>
          </p:nvSpPr>
          <p:spPr>
            <a:xfrm>
              <a:off x="6453414" y="1816538"/>
              <a:ext cx="2278188" cy="246221"/>
            </a:xfrm>
            <a:prstGeom prst="rect">
              <a:avLst/>
            </a:prstGeom>
            <a:noFill/>
          </p:spPr>
          <p:txBody>
            <a:bodyPr wrap="none" rtlCol="0">
              <a:spAutoFit/>
            </a:bodyPr>
            <a:lstStyle/>
            <a:p>
              <a:pPr algn="r"/>
              <a:r>
                <a:rPr lang="en-US" sz="1000" b="1" dirty="0">
                  <a:solidFill>
                    <a:srgbClr val="DD99BC"/>
                  </a:solidFill>
                </a:rPr>
                <a:t>Cassidy et al. </a:t>
              </a:r>
              <a:r>
                <a:rPr lang="en-US" sz="1000" b="1" i="1" dirty="0" err="1">
                  <a:solidFill>
                    <a:srgbClr val="DD99BC"/>
                  </a:solidFill>
                </a:rPr>
                <a:t>Neuropsychopharm</a:t>
              </a:r>
              <a:r>
                <a:rPr lang="en-US" sz="1000" b="1" i="1" dirty="0">
                  <a:solidFill>
                    <a:srgbClr val="DD99BC"/>
                  </a:solidFill>
                </a:rPr>
                <a:t>.</a:t>
              </a:r>
            </a:p>
          </p:txBody>
        </p:sp>
        <p:sp>
          <p:nvSpPr>
            <p:cNvPr id="73" name="TextBox 72">
              <a:extLst>
                <a:ext uri="{FF2B5EF4-FFF2-40B4-BE49-F238E27FC236}">
                  <a16:creationId xmlns:a16="http://schemas.microsoft.com/office/drawing/2014/main" id="{7B6706A0-6532-BEF8-2EEC-33EEEFC3021C}"/>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74" name="TextBox 73">
              <a:extLst>
                <a:ext uri="{FF2B5EF4-FFF2-40B4-BE49-F238E27FC236}">
                  <a16:creationId xmlns:a16="http://schemas.microsoft.com/office/drawing/2014/main" id="{42304C28-462F-DCBB-311B-22A0B3497C2E}"/>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75" name="TextBox 74">
              <a:extLst>
                <a:ext uri="{FF2B5EF4-FFF2-40B4-BE49-F238E27FC236}">
                  <a16:creationId xmlns:a16="http://schemas.microsoft.com/office/drawing/2014/main" id="{2D69598C-9019-BAC0-E958-6E85FC874422}"/>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76" name="TextBox 75">
              <a:extLst>
                <a:ext uri="{FF2B5EF4-FFF2-40B4-BE49-F238E27FC236}">
                  <a16:creationId xmlns:a16="http://schemas.microsoft.com/office/drawing/2014/main" id="{35AF9C78-EAEB-683B-2A74-B2A892BA9E18}"/>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77" name="TextBox 76">
              <a:extLst>
                <a:ext uri="{FF2B5EF4-FFF2-40B4-BE49-F238E27FC236}">
                  <a16:creationId xmlns:a16="http://schemas.microsoft.com/office/drawing/2014/main" id="{D75EC596-8CE9-6A06-ED09-D80FC79FA437}"/>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78" name="TextBox 77">
              <a:extLst>
                <a:ext uri="{FF2B5EF4-FFF2-40B4-BE49-F238E27FC236}">
                  <a16:creationId xmlns:a16="http://schemas.microsoft.com/office/drawing/2014/main" id="{E57EC70C-707C-83D9-4876-EFED0BB06191}"/>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79" name="TextBox 78">
              <a:extLst>
                <a:ext uri="{FF2B5EF4-FFF2-40B4-BE49-F238E27FC236}">
                  <a16:creationId xmlns:a16="http://schemas.microsoft.com/office/drawing/2014/main" id="{56F09C92-1DF7-D3E6-FF62-A7BF2BE61038}"/>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80" name="TextBox 79">
              <a:extLst>
                <a:ext uri="{FF2B5EF4-FFF2-40B4-BE49-F238E27FC236}">
                  <a16:creationId xmlns:a16="http://schemas.microsoft.com/office/drawing/2014/main" id="{F0D9973E-76F9-BDC8-3F1A-D0452306DE35}"/>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pic>
        <p:nvPicPr>
          <p:cNvPr id="81" name="Picture 80">
            <a:extLst>
              <a:ext uri="{FF2B5EF4-FFF2-40B4-BE49-F238E27FC236}">
                <a16:creationId xmlns:a16="http://schemas.microsoft.com/office/drawing/2014/main" id="{86441E4B-731B-B79D-23BC-1D1421721F8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25516" y="1363589"/>
            <a:ext cx="4824830" cy="1440508"/>
          </a:xfrm>
          <a:prstGeom prst="rect">
            <a:avLst/>
          </a:prstGeom>
        </p:spPr>
      </p:pic>
      <p:sp>
        <p:nvSpPr>
          <p:cNvPr id="4" name="TextBox 3">
            <a:extLst>
              <a:ext uri="{FF2B5EF4-FFF2-40B4-BE49-F238E27FC236}">
                <a16:creationId xmlns:a16="http://schemas.microsoft.com/office/drawing/2014/main" id="{BD7596A4-664B-5770-EBC5-B09BA2D0A410}"/>
              </a:ext>
            </a:extLst>
          </p:cNvPr>
          <p:cNvSpPr txBox="1"/>
          <p:nvPr/>
        </p:nvSpPr>
        <p:spPr>
          <a:xfrm>
            <a:off x="74050" y="974850"/>
            <a:ext cx="5330305" cy="338554"/>
          </a:xfrm>
          <a:prstGeom prst="rect">
            <a:avLst/>
          </a:prstGeom>
          <a:noFill/>
        </p:spPr>
        <p:txBody>
          <a:bodyPr wrap="none" rtlCol="0">
            <a:spAutoFit/>
          </a:bodyPr>
          <a:lstStyle/>
          <a:p>
            <a:r>
              <a:rPr lang="en-US" sz="1600" b="1" dirty="0">
                <a:solidFill>
                  <a:srgbClr val="4A0D66"/>
                </a:solidFill>
              </a:rPr>
              <a:t>Neuropsychiatric Symptoms Related to LC Integrity </a:t>
            </a:r>
          </a:p>
        </p:txBody>
      </p:sp>
      <p:grpSp>
        <p:nvGrpSpPr>
          <p:cNvPr id="10" name="Group 9">
            <a:extLst>
              <a:ext uri="{FF2B5EF4-FFF2-40B4-BE49-F238E27FC236}">
                <a16:creationId xmlns:a16="http://schemas.microsoft.com/office/drawing/2014/main" id="{90562743-6D5B-FBEF-F882-8A84DB9F319C}"/>
              </a:ext>
            </a:extLst>
          </p:cNvPr>
          <p:cNvGrpSpPr/>
          <p:nvPr/>
        </p:nvGrpSpPr>
        <p:grpSpPr>
          <a:xfrm>
            <a:off x="2394126" y="2781083"/>
            <a:ext cx="1849715" cy="1692366"/>
            <a:chOff x="2582421" y="1279602"/>
            <a:chExt cx="1849715" cy="1692366"/>
          </a:xfrm>
        </p:grpSpPr>
        <p:pic>
          <p:nvPicPr>
            <p:cNvPr id="6" name="Picture 5">
              <a:extLst>
                <a:ext uri="{FF2B5EF4-FFF2-40B4-BE49-F238E27FC236}">
                  <a16:creationId xmlns:a16="http://schemas.microsoft.com/office/drawing/2014/main" id="{962DE57A-F361-8C70-44AD-C755E2F8510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2"/>
            <a:stretch/>
          </p:blipFill>
          <p:spPr>
            <a:xfrm>
              <a:off x="2582421" y="1279602"/>
              <a:ext cx="1488785" cy="1514452"/>
            </a:xfrm>
            <a:prstGeom prst="rect">
              <a:avLst/>
            </a:prstGeom>
          </p:spPr>
        </p:pic>
        <p:pic>
          <p:nvPicPr>
            <p:cNvPr id="8" name="Picture 7">
              <a:extLst>
                <a:ext uri="{FF2B5EF4-FFF2-40B4-BE49-F238E27FC236}">
                  <a16:creationId xmlns:a16="http://schemas.microsoft.com/office/drawing/2014/main" id="{E4C3B8D7-3432-A424-D39B-AE4C5460B0A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88097" y="2770295"/>
              <a:ext cx="1644039" cy="201673"/>
            </a:xfrm>
            <a:prstGeom prst="rect">
              <a:avLst/>
            </a:prstGeom>
          </p:spPr>
        </p:pic>
      </p:grpSp>
      <p:sp>
        <p:nvSpPr>
          <p:cNvPr id="13" name="TextBox 12">
            <a:extLst>
              <a:ext uri="{FF2B5EF4-FFF2-40B4-BE49-F238E27FC236}">
                <a16:creationId xmlns:a16="http://schemas.microsoft.com/office/drawing/2014/main" id="{F5592AEF-F6DD-1481-2DE5-723711F022FF}"/>
              </a:ext>
            </a:extLst>
          </p:cNvPr>
          <p:cNvSpPr txBox="1"/>
          <p:nvPr/>
        </p:nvSpPr>
        <p:spPr>
          <a:xfrm>
            <a:off x="2786403" y="2901775"/>
            <a:ext cx="1233030" cy="276999"/>
          </a:xfrm>
          <a:prstGeom prst="rect">
            <a:avLst/>
          </a:prstGeom>
          <a:noFill/>
        </p:spPr>
        <p:txBody>
          <a:bodyPr wrap="none" rtlCol="0">
            <a:spAutoFit/>
          </a:bodyPr>
          <a:lstStyle/>
          <a:p>
            <a:r>
              <a:rPr lang="en-US" sz="1200" b="1" dirty="0">
                <a:solidFill>
                  <a:srgbClr val="4A0D66"/>
                </a:solidFill>
              </a:rPr>
              <a:t>Tau+ Subjects</a:t>
            </a:r>
          </a:p>
        </p:txBody>
      </p:sp>
      <p:pic>
        <p:nvPicPr>
          <p:cNvPr id="15" name="Picture 14">
            <a:extLst>
              <a:ext uri="{FF2B5EF4-FFF2-40B4-BE49-F238E27FC236}">
                <a16:creationId xmlns:a16="http://schemas.microsoft.com/office/drawing/2014/main" id="{C4AF5A3C-4C86-7443-C119-E6AE42A2295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336135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DD99BC"/>
                </a:solidFill>
                <a:latin typeface="Arial"/>
                <a:ea typeface="Arial"/>
                <a:cs typeface="Arial"/>
                <a:sym typeface="Arial"/>
              </a:rPr>
              <a:t>Area 1: Neuropsychiatric Symptoms</a:t>
            </a:r>
            <a:endParaRPr lang="en-US" sz="2000" b="1" dirty="0">
              <a:solidFill>
                <a:srgbClr val="DD99BC"/>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pic>
        <p:nvPicPr>
          <p:cNvPr id="9" name="Picture 8">
            <a:extLst>
              <a:ext uri="{FF2B5EF4-FFF2-40B4-BE49-F238E27FC236}">
                <a16:creationId xmlns:a16="http://schemas.microsoft.com/office/drawing/2014/main" id="{9115B316-1A46-5C13-B9D5-33C23509D5C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37663" y="1423298"/>
            <a:ext cx="4166197" cy="3322964"/>
          </a:xfrm>
          <a:prstGeom prst="rect">
            <a:avLst/>
          </a:prstGeom>
          <a:ln w="38100">
            <a:noFill/>
          </a:ln>
        </p:spPr>
      </p:pic>
      <p:grpSp>
        <p:nvGrpSpPr>
          <p:cNvPr id="3" name="Group 2">
            <a:extLst>
              <a:ext uri="{FF2B5EF4-FFF2-40B4-BE49-F238E27FC236}">
                <a16:creationId xmlns:a16="http://schemas.microsoft.com/office/drawing/2014/main" id="{52EA4C93-D3FF-2CB7-E77D-50A8C47A7E62}"/>
              </a:ext>
            </a:extLst>
          </p:cNvPr>
          <p:cNvGrpSpPr/>
          <p:nvPr/>
        </p:nvGrpSpPr>
        <p:grpSpPr>
          <a:xfrm>
            <a:off x="6474254" y="899227"/>
            <a:ext cx="2748729" cy="3978603"/>
            <a:chOff x="6474254" y="899227"/>
            <a:chExt cx="2748729" cy="3978603"/>
          </a:xfrm>
        </p:grpSpPr>
        <p:sp>
          <p:nvSpPr>
            <p:cNvPr id="6" name="Rectangle 5">
              <a:extLst>
                <a:ext uri="{FF2B5EF4-FFF2-40B4-BE49-F238E27FC236}">
                  <a16:creationId xmlns:a16="http://schemas.microsoft.com/office/drawing/2014/main" id="{907B6C28-EE48-B134-64A4-9E5E12D1BF8D}"/>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7D39C19B-BC8E-AD12-744F-4B4A6D79B7F7}"/>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AC947B-1F52-A591-92B3-AF5B6C8FAB4F}"/>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D0DF05-6969-A7D0-97B1-58D5135B9924}"/>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BBD278-6AA1-DD00-7578-0110315F43A6}"/>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250849B-73FD-9368-F38A-1A3FECE1E265}"/>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091666-8D0D-0296-BD9F-253A0D7B2D55}"/>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66E30AD-DD10-2AA8-D5E6-4112E106FD77}"/>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7096641-B520-5BBF-9229-3CA561AF745D}"/>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3F6BEDA-6272-607A-26B8-71FBC0E18A04}"/>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D3222A-9889-5EF9-799C-1AA55B227B8E}"/>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E12D1BE-EE18-7468-105A-840A4FFD3F9C}"/>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7CA3C8-333C-B9B2-B036-07195D172D0F}"/>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854EE43-F3F4-2E19-C889-12F85FA344F1}"/>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8B74C39-EEC0-2789-2836-F18A4A8949EB}"/>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57" name="TextBox 56">
              <a:extLst>
                <a:ext uri="{FF2B5EF4-FFF2-40B4-BE49-F238E27FC236}">
                  <a16:creationId xmlns:a16="http://schemas.microsoft.com/office/drawing/2014/main" id="{B2F26EEC-06ED-AF76-7273-621648B1A5F1}"/>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58" name="TextBox 57">
              <a:extLst>
                <a:ext uri="{FF2B5EF4-FFF2-40B4-BE49-F238E27FC236}">
                  <a16:creationId xmlns:a16="http://schemas.microsoft.com/office/drawing/2014/main" id="{0A85BBF7-FEFD-4BD7-8E7F-D888EFBEAD54}"/>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59" name="TextBox 58">
              <a:extLst>
                <a:ext uri="{FF2B5EF4-FFF2-40B4-BE49-F238E27FC236}">
                  <a16:creationId xmlns:a16="http://schemas.microsoft.com/office/drawing/2014/main" id="{D6EDC5D9-83AF-9B36-BC1B-34DA626344C0}"/>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60" name="TextBox 59">
              <a:extLst>
                <a:ext uri="{FF2B5EF4-FFF2-40B4-BE49-F238E27FC236}">
                  <a16:creationId xmlns:a16="http://schemas.microsoft.com/office/drawing/2014/main" id="{A63F7318-D8B2-2460-5D51-1C1B2C7F3E9C}"/>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61" name="TextBox 60">
              <a:extLst>
                <a:ext uri="{FF2B5EF4-FFF2-40B4-BE49-F238E27FC236}">
                  <a16:creationId xmlns:a16="http://schemas.microsoft.com/office/drawing/2014/main" id="{328C6C0C-D869-4D80-1803-08309B9361A7}"/>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62" name="TextBox 61">
              <a:extLst>
                <a:ext uri="{FF2B5EF4-FFF2-40B4-BE49-F238E27FC236}">
                  <a16:creationId xmlns:a16="http://schemas.microsoft.com/office/drawing/2014/main" id="{DB9501A1-30C7-6244-EE7D-1AE4D3398687}"/>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63" name="TextBox 62">
              <a:extLst>
                <a:ext uri="{FF2B5EF4-FFF2-40B4-BE49-F238E27FC236}">
                  <a16:creationId xmlns:a16="http://schemas.microsoft.com/office/drawing/2014/main" id="{E0EEAB62-611C-CE74-D629-A4E8061D0AD7}"/>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64" name="TextBox 63">
              <a:extLst>
                <a:ext uri="{FF2B5EF4-FFF2-40B4-BE49-F238E27FC236}">
                  <a16:creationId xmlns:a16="http://schemas.microsoft.com/office/drawing/2014/main" id="{D391D864-199D-2AA6-6E33-7CDFCC8AE76B}"/>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65" name="TextBox 64">
              <a:extLst>
                <a:ext uri="{FF2B5EF4-FFF2-40B4-BE49-F238E27FC236}">
                  <a16:creationId xmlns:a16="http://schemas.microsoft.com/office/drawing/2014/main" id="{6F982DC7-8438-76B4-ACA0-26E094D41BA2}"/>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66" name="TextBox 65">
              <a:extLst>
                <a:ext uri="{FF2B5EF4-FFF2-40B4-BE49-F238E27FC236}">
                  <a16:creationId xmlns:a16="http://schemas.microsoft.com/office/drawing/2014/main" id="{5B554901-C7C1-B85D-6831-2EAB51C87C14}"/>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67" name="TextBox 66">
              <a:extLst>
                <a:ext uri="{FF2B5EF4-FFF2-40B4-BE49-F238E27FC236}">
                  <a16:creationId xmlns:a16="http://schemas.microsoft.com/office/drawing/2014/main" id="{A94D8994-5ABB-9B14-1578-83636F67E553}"/>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68" name="TextBox 67">
              <a:extLst>
                <a:ext uri="{FF2B5EF4-FFF2-40B4-BE49-F238E27FC236}">
                  <a16:creationId xmlns:a16="http://schemas.microsoft.com/office/drawing/2014/main" id="{C66301A6-496A-001D-EF1B-666B7E5709E6}"/>
                </a:ext>
              </a:extLst>
            </p:cNvPr>
            <p:cNvSpPr txBox="1"/>
            <p:nvPr/>
          </p:nvSpPr>
          <p:spPr>
            <a:xfrm>
              <a:off x="7049730" y="4056083"/>
              <a:ext cx="1681872" cy="246221"/>
            </a:xfrm>
            <a:prstGeom prst="rect">
              <a:avLst/>
            </a:prstGeom>
            <a:noFill/>
          </p:spPr>
          <p:txBody>
            <a:bodyPr wrap="none" rtlCol="0">
              <a:spAutoFit/>
            </a:bodyPr>
            <a:lstStyle/>
            <a:p>
              <a:pPr algn="r"/>
              <a:r>
                <a:rPr lang="en-US" sz="1000" b="1" dirty="0">
                  <a:solidFill>
                    <a:srgbClr val="DD99BC"/>
                  </a:solidFill>
                </a:rPr>
                <a:t>Parent et al. </a:t>
              </a:r>
              <a:r>
                <a:rPr lang="en-US" sz="1000" b="1" i="1" dirty="0">
                  <a:solidFill>
                    <a:srgbClr val="DD99BC"/>
                  </a:solidFill>
                </a:rPr>
                <a:t>Neuroimage</a:t>
              </a:r>
              <a:endParaRPr lang="en-US" sz="1000" b="1" dirty="0">
                <a:solidFill>
                  <a:srgbClr val="DD99BC"/>
                </a:solidFill>
              </a:endParaRPr>
            </a:p>
          </p:txBody>
        </p:sp>
        <p:sp>
          <p:nvSpPr>
            <p:cNvPr id="69" name="TextBox 68">
              <a:extLst>
                <a:ext uri="{FF2B5EF4-FFF2-40B4-BE49-F238E27FC236}">
                  <a16:creationId xmlns:a16="http://schemas.microsoft.com/office/drawing/2014/main" id="{6CB87994-1117-D204-8F37-71D4D1F0DCF9}"/>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70" name="TextBox 69">
              <a:extLst>
                <a:ext uri="{FF2B5EF4-FFF2-40B4-BE49-F238E27FC236}">
                  <a16:creationId xmlns:a16="http://schemas.microsoft.com/office/drawing/2014/main" id="{329279B1-5FD7-BA97-C6DE-7C1A18C1276B}"/>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71" name="TextBox 70">
              <a:extLst>
                <a:ext uri="{FF2B5EF4-FFF2-40B4-BE49-F238E27FC236}">
                  <a16:creationId xmlns:a16="http://schemas.microsoft.com/office/drawing/2014/main" id="{3FEA8007-4CD4-D00A-56E6-199A08501BF9}"/>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72" name="TextBox 71">
              <a:extLst>
                <a:ext uri="{FF2B5EF4-FFF2-40B4-BE49-F238E27FC236}">
                  <a16:creationId xmlns:a16="http://schemas.microsoft.com/office/drawing/2014/main" id="{95AD8B77-AEEA-DDAA-B157-A384EE99F72B}"/>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73" name="TextBox 72">
              <a:extLst>
                <a:ext uri="{FF2B5EF4-FFF2-40B4-BE49-F238E27FC236}">
                  <a16:creationId xmlns:a16="http://schemas.microsoft.com/office/drawing/2014/main" id="{1F2DA6C4-2E8B-340A-5D08-63D7270CBB8C}"/>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74" name="TextBox 73">
              <a:extLst>
                <a:ext uri="{FF2B5EF4-FFF2-40B4-BE49-F238E27FC236}">
                  <a16:creationId xmlns:a16="http://schemas.microsoft.com/office/drawing/2014/main" id="{7B4214D2-D468-7E4D-3A0B-DF5E67DCA100}"/>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75" name="TextBox 74">
              <a:extLst>
                <a:ext uri="{FF2B5EF4-FFF2-40B4-BE49-F238E27FC236}">
                  <a16:creationId xmlns:a16="http://schemas.microsoft.com/office/drawing/2014/main" id="{B416F7D1-554D-90EF-9DCD-31E22079119E}"/>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76" name="TextBox 75">
              <a:extLst>
                <a:ext uri="{FF2B5EF4-FFF2-40B4-BE49-F238E27FC236}">
                  <a16:creationId xmlns:a16="http://schemas.microsoft.com/office/drawing/2014/main" id="{007A73E0-3EA7-CD5E-42FC-BC6DCA18B6CB}"/>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77" name="TextBox 76">
              <a:extLst>
                <a:ext uri="{FF2B5EF4-FFF2-40B4-BE49-F238E27FC236}">
                  <a16:creationId xmlns:a16="http://schemas.microsoft.com/office/drawing/2014/main" id="{E991520A-57BD-C1A7-DFC4-0C2427DCA0ED}"/>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78" name="TextBox 77">
              <a:extLst>
                <a:ext uri="{FF2B5EF4-FFF2-40B4-BE49-F238E27FC236}">
                  <a16:creationId xmlns:a16="http://schemas.microsoft.com/office/drawing/2014/main" id="{C53ED9A5-08EC-6596-AD1D-D1531D84B005}"/>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sp>
        <p:nvSpPr>
          <p:cNvPr id="79" name="Oval 78">
            <a:extLst>
              <a:ext uri="{FF2B5EF4-FFF2-40B4-BE49-F238E27FC236}">
                <a16:creationId xmlns:a16="http://schemas.microsoft.com/office/drawing/2014/main" id="{D621A098-85B8-683A-A746-CD4928B22FAF}"/>
              </a:ext>
            </a:extLst>
          </p:cNvPr>
          <p:cNvSpPr/>
          <p:nvPr/>
        </p:nvSpPr>
        <p:spPr>
          <a:xfrm>
            <a:off x="3544887" y="3305650"/>
            <a:ext cx="1484026" cy="49458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68AEFDB-61CB-C18E-2F5F-96C5566CCDEE}"/>
              </a:ext>
            </a:extLst>
          </p:cNvPr>
          <p:cNvSpPr/>
          <p:nvPr/>
        </p:nvSpPr>
        <p:spPr>
          <a:xfrm>
            <a:off x="2060861" y="2573192"/>
            <a:ext cx="1484026" cy="494583"/>
          </a:xfrm>
          <a:prstGeom prst="ellipse">
            <a:avLst/>
          </a:prstGeom>
          <a:noFill/>
          <a:ln>
            <a:solidFill>
              <a:srgbClr val="DD9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C2D17C4-BD91-C89E-29F1-656E0C039A47}"/>
              </a:ext>
            </a:extLst>
          </p:cNvPr>
          <p:cNvSpPr/>
          <p:nvPr/>
        </p:nvSpPr>
        <p:spPr>
          <a:xfrm rot="1262116">
            <a:off x="3145256" y="1394935"/>
            <a:ext cx="2498506" cy="1537961"/>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CDC8CAE-4846-DF5C-958D-408D3355BB93}"/>
              </a:ext>
            </a:extLst>
          </p:cNvPr>
          <p:cNvSpPr txBox="1"/>
          <p:nvPr/>
        </p:nvSpPr>
        <p:spPr>
          <a:xfrm>
            <a:off x="4246829" y="4493841"/>
            <a:ext cx="2284600" cy="307777"/>
          </a:xfrm>
          <a:prstGeom prst="rect">
            <a:avLst/>
          </a:prstGeom>
          <a:noFill/>
        </p:spPr>
        <p:txBody>
          <a:bodyPr wrap="none" rtlCol="0">
            <a:spAutoFit/>
          </a:bodyPr>
          <a:lstStyle/>
          <a:p>
            <a:pPr algn="r"/>
            <a:r>
              <a:rPr lang="en-US" b="1" dirty="0">
                <a:solidFill>
                  <a:srgbClr val="DD99BC"/>
                </a:solidFill>
              </a:rPr>
              <a:t>Parent et al. </a:t>
            </a:r>
            <a:r>
              <a:rPr lang="en-US" b="1" i="1" dirty="0" err="1">
                <a:solidFill>
                  <a:srgbClr val="DD99BC"/>
                </a:solidFill>
              </a:rPr>
              <a:t>NeuroImage</a:t>
            </a:r>
            <a:endParaRPr lang="en-US" b="1" i="1" dirty="0">
              <a:solidFill>
                <a:srgbClr val="DD99BC"/>
              </a:solidFill>
            </a:endParaRPr>
          </a:p>
        </p:txBody>
      </p:sp>
      <p:sp>
        <p:nvSpPr>
          <p:cNvPr id="4" name="TextBox 3">
            <a:extLst>
              <a:ext uri="{FF2B5EF4-FFF2-40B4-BE49-F238E27FC236}">
                <a16:creationId xmlns:a16="http://schemas.microsoft.com/office/drawing/2014/main" id="{D5A1DF10-1CA6-2FBF-1C38-D7B651845114}"/>
              </a:ext>
            </a:extLst>
          </p:cNvPr>
          <p:cNvSpPr txBox="1"/>
          <p:nvPr/>
        </p:nvSpPr>
        <p:spPr>
          <a:xfrm>
            <a:off x="21366" y="969632"/>
            <a:ext cx="6569427" cy="338554"/>
          </a:xfrm>
          <a:prstGeom prst="rect">
            <a:avLst/>
          </a:prstGeom>
          <a:noFill/>
        </p:spPr>
        <p:txBody>
          <a:bodyPr wrap="none" rtlCol="0">
            <a:spAutoFit/>
          </a:bodyPr>
          <a:lstStyle/>
          <a:p>
            <a:r>
              <a:rPr lang="en-US" sz="1600" b="1" dirty="0">
                <a:solidFill>
                  <a:srgbClr val="4A0D66"/>
                </a:solidFill>
              </a:rPr>
              <a:t>Neuropsychiatric Symptoms Related to LC NE Synthesis Capacity</a:t>
            </a:r>
          </a:p>
        </p:txBody>
      </p:sp>
      <p:pic>
        <p:nvPicPr>
          <p:cNvPr id="11" name="Picture 10">
            <a:extLst>
              <a:ext uri="{FF2B5EF4-FFF2-40B4-BE49-F238E27FC236}">
                <a16:creationId xmlns:a16="http://schemas.microsoft.com/office/drawing/2014/main" id="{A0C2E6CB-DD8E-5326-76A9-AC9B4D9A67F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111447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7EBDC3"/>
                </a:solidFill>
                <a:latin typeface="Arial"/>
                <a:ea typeface="Arial"/>
                <a:cs typeface="Arial"/>
                <a:sym typeface="Arial"/>
              </a:rPr>
              <a:t>Area 2: Measuring NSS Structure &amp; Function</a:t>
            </a:r>
            <a:endParaRPr lang="en-US" sz="2000" b="1" dirty="0">
              <a:solidFill>
                <a:srgbClr val="7EBDC3"/>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sp>
        <p:nvSpPr>
          <p:cNvPr id="5" name="TextBox 4">
            <a:extLst>
              <a:ext uri="{FF2B5EF4-FFF2-40B4-BE49-F238E27FC236}">
                <a16:creationId xmlns:a16="http://schemas.microsoft.com/office/drawing/2014/main" id="{0CDC8CAE-4846-DF5C-958D-408D3355BB93}"/>
              </a:ext>
            </a:extLst>
          </p:cNvPr>
          <p:cNvSpPr txBox="1"/>
          <p:nvPr/>
        </p:nvSpPr>
        <p:spPr>
          <a:xfrm>
            <a:off x="877316" y="4493841"/>
            <a:ext cx="5654113" cy="307777"/>
          </a:xfrm>
          <a:prstGeom prst="rect">
            <a:avLst/>
          </a:prstGeom>
          <a:noFill/>
        </p:spPr>
        <p:txBody>
          <a:bodyPr wrap="none" rtlCol="0">
            <a:spAutoFit/>
          </a:bodyPr>
          <a:lstStyle/>
          <a:p>
            <a:pPr algn="r"/>
            <a:r>
              <a:rPr lang="en-US" b="1" dirty="0">
                <a:solidFill>
                  <a:srgbClr val="7EBDC3"/>
                </a:solidFill>
              </a:rPr>
              <a:t>Engels-Domínguez et al. </a:t>
            </a:r>
            <a:r>
              <a:rPr lang="en-US" b="1" i="1" dirty="0">
                <a:solidFill>
                  <a:srgbClr val="7EBDC3"/>
                </a:solidFill>
              </a:rPr>
              <a:t>Neuroscience &amp; Biobehavioral Reviews</a:t>
            </a:r>
          </a:p>
        </p:txBody>
      </p:sp>
      <p:grpSp>
        <p:nvGrpSpPr>
          <p:cNvPr id="3" name="Group 2">
            <a:extLst>
              <a:ext uri="{FF2B5EF4-FFF2-40B4-BE49-F238E27FC236}">
                <a16:creationId xmlns:a16="http://schemas.microsoft.com/office/drawing/2014/main" id="{52EA4C93-D3FF-2CB7-E77D-50A8C47A7E62}"/>
              </a:ext>
            </a:extLst>
          </p:cNvPr>
          <p:cNvGrpSpPr/>
          <p:nvPr/>
        </p:nvGrpSpPr>
        <p:grpSpPr>
          <a:xfrm>
            <a:off x="6474254" y="899227"/>
            <a:ext cx="2748729" cy="3978603"/>
            <a:chOff x="6474254" y="899227"/>
            <a:chExt cx="2748729" cy="3978603"/>
          </a:xfrm>
        </p:grpSpPr>
        <p:sp>
          <p:nvSpPr>
            <p:cNvPr id="6" name="Rectangle 5">
              <a:extLst>
                <a:ext uri="{FF2B5EF4-FFF2-40B4-BE49-F238E27FC236}">
                  <a16:creationId xmlns:a16="http://schemas.microsoft.com/office/drawing/2014/main" id="{907B6C28-EE48-B134-64A4-9E5E12D1BF8D}"/>
                </a:ext>
              </a:extLst>
            </p:cNvPr>
            <p:cNvSpPr/>
            <p:nvPr/>
          </p:nvSpPr>
          <p:spPr>
            <a:xfrm>
              <a:off x="6531429" y="899227"/>
              <a:ext cx="2635129"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7D39C19B-BC8E-AD12-744F-4B4A6D79B7F7}"/>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AC947B-1F52-A591-92B3-AF5B6C8FAB4F}"/>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D0DF05-6969-A7D0-97B1-58D5135B9924}"/>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BBD278-6AA1-DD00-7578-0110315F43A6}"/>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250849B-73FD-9368-F38A-1A3FECE1E265}"/>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091666-8D0D-0296-BD9F-253A0D7B2D55}"/>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66E30AD-DD10-2AA8-D5E6-4112E106FD77}"/>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7096641-B520-5BBF-9229-3CA561AF745D}"/>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3F6BEDA-6272-607A-26B8-71FBC0E18A04}"/>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D3222A-9889-5EF9-799C-1AA55B227B8E}"/>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E12D1BE-EE18-7468-105A-840A4FFD3F9C}"/>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7CA3C8-333C-B9B2-B036-07195D172D0F}"/>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854EE43-F3F4-2E19-C889-12F85FA344F1}"/>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8B74C39-EEC0-2789-2836-F18A4A8949EB}"/>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57" name="TextBox 56">
              <a:extLst>
                <a:ext uri="{FF2B5EF4-FFF2-40B4-BE49-F238E27FC236}">
                  <a16:creationId xmlns:a16="http://schemas.microsoft.com/office/drawing/2014/main" id="{B2F26EEC-06ED-AF76-7273-621648B1A5F1}"/>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58" name="TextBox 57">
              <a:extLst>
                <a:ext uri="{FF2B5EF4-FFF2-40B4-BE49-F238E27FC236}">
                  <a16:creationId xmlns:a16="http://schemas.microsoft.com/office/drawing/2014/main" id="{0A85BBF7-FEFD-4BD7-8E7F-D888EFBEAD54}"/>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59" name="TextBox 58">
              <a:extLst>
                <a:ext uri="{FF2B5EF4-FFF2-40B4-BE49-F238E27FC236}">
                  <a16:creationId xmlns:a16="http://schemas.microsoft.com/office/drawing/2014/main" id="{D6EDC5D9-83AF-9B36-BC1B-34DA626344C0}"/>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60" name="TextBox 59">
              <a:extLst>
                <a:ext uri="{FF2B5EF4-FFF2-40B4-BE49-F238E27FC236}">
                  <a16:creationId xmlns:a16="http://schemas.microsoft.com/office/drawing/2014/main" id="{A63F7318-D8B2-2460-5D51-1C1B2C7F3E9C}"/>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61" name="TextBox 60">
              <a:extLst>
                <a:ext uri="{FF2B5EF4-FFF2-40B4-BE49-F238E27FC236}">
                  <a16:creationId xmlns:a16="http://schemas.microsoft.com/office/drawing/2014/main" id="{328C6C0C-D869-4D80-1803-08309B9361A7}"/>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62" name="TextBox 61">
              <a:extLst>
                <a:ext uri="{FF2B5EF4-FFF2-40B4-BE49-F238E27FC236}">
                  <a16:creationId xmlns:a16="http://schemas.microsoft.com/office/drawing/2014/main" id="{DB9501A1-30C7-6244-EE7D-1AE4D3398687}"/>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63" name="TextBox 62">
              <a:extLst>
                <a:ext uri="{FF2B5EF4-FFF2-40B4-BE49-F238E27FC236}">
                  <a16:creationId xmlns:a16="http://schemas.microsoft.com/office/drawing/2014/main" id="{E0EEAB62-611C-CE74-D629-A4E8061D0AD7}"/>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64" name="TextBox 63">
              <a:extLst>
                <a:ext uri="{FF2B5EF4-FFF2-40B4-BE49-F238E27FC236}">
                  <a16:creationId xmlns:a16="http://schemas.microsoft.com/office/drawing/2014/main" id="{D391D864-199D-2AA6-6E33-7CDFCC8AE76B}"/>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65" name="TextBox 64">
              <a:extLst>
                <a:ext uri="{FF2B5EF4-FFF2-40B4-BE49-F238E27FC236}">
                  <a16:creationId xmlns:a16="http://schemas.microsoft.com/office/drawing/2014/main" id="{6F982DC7-8438-76B4-ACA0-26E094D41BA2}"/>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66" name="TextBox 65">
              <a:extLst>
                <a:ext uri="{FF2B5EF4-FFF2-40B4-BE49-F238E27FC236}">
                  <a16:creationId xmlns:a16="http://schemas.microsoft.com/office/drawing/2014/main" id="{5B554901-C7C1-B85D-6831-2EAB51C87C14}"/>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67" name="TextBox 66">
              <a:extLst>
                <a:ext uri="{FF2B5EF4-FFF2-40B4-BE49-F238E27FC236}">
                  <a16:creationId xmlns:a16="http://schemas.microsoft.com/office/drawing/2014/main" id="{A94D8994-5ABB-9B14-1578-83636F67E553}"/>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68" name="TextBox 67">
              <a:extLst>
                <a:ext uri="{FF2B5EF4-FFF2-40B4-BE49-F238E27FC236}">
                  <a16:creationId xmlns:a16="http://schemas.microsoft.com/office/drawing/2014/main" id="{C66301A6-496A-001D-EF1B-666B7E5709E6}"/>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69" name="TextBox 68">
              <a:extLst>
                <a:ext uri="{FF2B5EF4-FFF2-40B4-BE49-F238E27FC236}">
                  <a16:creationId xmlns:a16="http://schemas.microsoft.com/office/drawing/2014/main" id="{6CB87994-1117-D204-8F37-71D4D1F0DCF9}"/>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70" name="TextBox 69">
              <a:extLst>
                <a:ext uri="{FF2B5EF4-FFF2-40B4-BE49-F238E27FC236}">
                  <a16:creationId xmlns:a16="http://schemas.microsoft.com/office/drawing/2014/main" id="{329279B1-5FD7-BA97-C6DE-7C1A18C1276B}"/>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71" name="TextBox 70">
              <a:extLst>
                <a:ext uri="{FF2B5EF4-FFF2-40B4-BE49-F238E27FC236}">
                  <a16:creationId xmlns:a16="http://schemas.microsoft.com/office/drawing/2014/main" id="{3FEA8007-4CD4-D00A-56E6-199A08501BF9}"/>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72" name="TextBox 71">
              <a:extLst>
                <a:ext uri="{FF2B5EF4-FFF2-40B4-BE49-F238E27FC236}">
                  <a16:creationId xmlns:a16="http://schemas.microsoft.com/office/drawing/2014/main" id="{95AD8B77-AEEA-DDAA-B157-A384EE99F72B}"/>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73" name="TextBox 72">
              <a:extLst>
                <a:ext uri="{FF2B5EF4-FFF2-40B4-BE49-F238E27FC236}">
                  <a16:creationId xmlns:a16="http://schemas.microsoft.com/office/drawing/2014/main" id="{1F2DA6C4-2E8B-340A-5D08-63D7270CBB8C}"/>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74" name="TextBox 73">
              <a:extLst>
                <a:ext uri="{FF2B5EF4-FFF2-40B4-BE49-F238E27FC236}">
                  <a16:creationId xmlns:a16="http://schemas.microsoft.com/office/drawing/2014/main" id="{7B4214D2-D468-7E4D-3A0B-DF5E67DCA100}"/>
                </a:ext>
              </a:extLst>
            </p:cNvPr>
            <p:cNvSpPr txBox="1"/>
            <p:nvPr/>
          </p:nvSpPr>
          <p:spPr>
            <a:xfrm>
              <a:off x="6474254" y="1237931"/>
              <a:ext cx="2257348" cy="246221"/>
            </a:xfrm>
            <a:prstGeom prst="rect">
              <a:avLst/>
            </a:prstGeom>
            <a:noFill/>
          </p:spPr>
          <p:txBody>
            <a:bodyPr wrap="none" rtlCol="0">
              <a:spAutoFit/>
            </a:bodyPr>
            <a:lstStyle/>
            <a:p>
              <a:pPr algn="r"/>
              <a:r>
                <a:rPr lang="en-US" sz="1000" dirty="0" err="1">
                  <a:solidFill>
                    <a:srgbClr val="7EBDC3"/>
                  </a:solidFill>
                </a:rPr>
                <a:t>Aghakhanyan</a:t>
              </a:r>
              <a:r>
                <a:rPr lang="en-US" sz="1000" dirty="0">
                  <a:solidFill>
                    <a:srgbClr val="7EBDC3"/>
                  </a:solidFill>
                </a:rPr>
                <a:t> et al. </a:t>
              </a:r>
              <a:r>
                <a:rPr lang="en-US" sz="1000" i="1" dirty="0" err="1">
                  <a:solidFill>
                    <a:srgbClr val="7EBDC3"/>
                  </a:solidFill>
                </a:rPr>
                <a:t>Neurobio</a:t>
              </a:r>
              <a:r>
                <a:rPr lang="en-US" sz="1000" i="1" dirty="0">
                  <a:solidFill>
                    <a:srgbClr val="7EBDC3"/>
                  </a:solidFill>
                </a:rPr>
                <a:t>. Aging.</a:t>
              </a:r>
            </a:p>
          </p:txBody>
        </p:sp>
        <p:sp>
          <p:nvSpPr>
            <p:cNvPr id="75" name="TextBox 74">
              <a:extLst>
                <a:ext uri="{FF2B5EF4-FFF2-40B4-BE49-F238E27FC236}">
                  <a16:creationId xmlns:a16="http://schemas.microsoft.com/office/drawing/2014/main" id="{B416F7D1-554D-90EF-9DCD-31E22079119E}"/>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76" name="TextBox 75">
              <a:extLst>
                <a:ext uri="{FF2B5EF4-FFF2-40B4-BE49-F238E27FC236}">
                  <a16:creationId xmlns:a16="http://schemas.microsoft.com/office/drawing/2014/main" id="{007A73E0-3EA7-CD5E-42FC-BC6DCA18B6CB}"/>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77" name="TextBox 76">
              <a:extLst>
                <a:ext uri="{FF2B5EF4-FFF2-40B4-BE49-F238E27FC236}">
                  <a16:creationId xmlns:a16="http://schemas.microsoft.com/office/drawing/2014/main" id="{E991520A-57BD-C1A7-DFC4-0C2427DCA0ED}"/>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78" name="TextBox 77">
              <a:extLst>
                <a:ext uri="{FF2B5EF4-FFF2-40B4-BE49-F238E27FC236}">
                  <a16:creationId xmlns:a16="http://schemas.microsoft.com/office/drawing/2014/main" id="{C53ED9A5-08EC-6596-AD1D-D1531D84B005}"/>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pic>
        <p:nvPicPr>
          <p:cNvPr id="82" name="Picture 81">
            <a:extLst>
              <a:ext uri="{FF2B5EF4-FFF2-40B4-BE49-F238E27FC236}">
                <a16:creationId xmlns:a16="http://schemas.microsoft.com/office/drawing/2014/main" id="{50400824-B789-A118-5AB5-19DCF70623F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1560" y="1027670"/>
            <a:ext cx="3958084" cy="3449602"/>
          </a:xfrm>
          <a:prstGeom prst="rect">
            <a:avLst/>
          </a:prstGeom>
          <a:ln>
            <a:solidFill>
              <a:srgbClr val="4A0D66"/>
            </a:solidFill>
          </a:ln>
        </p:spPr>
      </p:pic>
      <p:sp>
        <p:nvSpPr>
          <p:cNvPr id="83" name="TextBox 82">
            <a:extLst>
              <a:ext uri="{FF2B5EF4-FFF2-40B4-BE49-F238E27FC236}">
                <a16:creationId xmlns:a16="http://schemas.microsoft.com/office/drawing/2014/main" id="{71D9EBCB-432A-E4B6-CE9C-91843FCE2964}"/>
              </a:ext>
            </a:extLst>
          </p:cNvPr>
          <p:cNvSpPr txBox="1"/>
          <p:nvPr/>
        </p:nvSpPr>
        <p:spPr>
          <a:xfrm>
            <a:off x="3986859" y="1888029"/>
            <a:ext cx="2455337" cy="1600438"/>
          </a:xfrm>
          <a:prstGeom prst="rect">
            <a:avLst/>
          </a:prstGeom>
          <a:noFill/>
        </p:spPr>
        <p:txBody>
          <a:bodyPr wrap="square" rtlCol="0">
            <a:spAutoFit/>
          </a:bodyPr>
          <a:lstStyle/>
          <a:p>
            <a:pPr algn="ctr"/>
            <a:r>
              <a:rPr lang="en-US" i="1" dirty="0">
                <a:solidFill>
                  <a:srgbClr val="4A0D66"/>
                </a:solidFill>
              </a:rPr>
              <a:t>“Recent developments in neuroimaging methods have revived the focus on the </a:t>
            </a:r>
            <a:r>
              <a:rPr lang="en-US" i="1" dirty="0" err="1">
                <a:solidFill>
                  <a:srgbClr val="4A0D66"/>
                </a:solidFill>
              </a:rPr>
              <a:t>neuromodulatory</a:t>
            </a:r>
            <a:r>
              <a:rPr lang="en-US" i="1" dirty="0">
                <a:solidFill>
                  <a:srgbClr val="4A0D66"/>
                </a:solidFill>
              </a:rPr>
              <a:t> subcortical systems in AD as the next frontier for early detection and intervention of AD.”</a:t>
            </a:r>
          </a:p>
        </p:txBody>
      </p:sp>
      <p:pic>
        <p:nvPicPr>
          <p:cNvPr id="9" name="Picture 8">
            <a:extLst>
              <a:ext uri="{FF2B5EF4-FFF2-40B4-BE49-F238E27FC236}">
                <a16:creationId xmlns:a16="http://schemas.microsoft.com/office/drawing/2014/main" id="{35CF9E17-2243-E2EB-462E-CCABBDCF17A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2478763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11279" y="9132"/>
            <a:ext cx="9144000" cy="4792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a:off x="0" y="9133"/>
            <a:ext cx="9144000" cy="873525"/>
          </a:xfrm>
          <a:prstGeom prst="rect">
            <a:avLst/>
          </a:prstGeom>
          <a:solidFill>
            <a:srgbClr val="4A0D66"/>
          </a:solidFill>
          <a:ln w="25400" cap="flat" cmpd="sng">
            <a:solidFill>
              <a:srgbClr val="4A0D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descr="Image result for twitter logo with transparent background"/>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4" name="Picture 6">
            <a:extLst>
              <a:ext uri="{FF2B5EF4-FFF2-40B4-BE49-F238E27FC236}">
                <a16:creationId xmlns:a16="http://schemas.microsoft.com/office/drawing/2014/main" id="{8913C973-7526-4505-5B01-12DCC8154B8E}"/>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140" b="94298" l="2724" r="92607">
                        <a14:foregroundMark x1="24903" y1="75439" x2="26459" y2="64035"/>
                        <a14:foregroundMark x1="22568" y1="6579" x2="39300" y2="8333"/>
                        <a14:foregroundMark x1="55642" y1="94298" x2="61868" y2="91667"/>
                        <a14:foregroundMark x1="69650" y1="16667" x2="75097" y2="28070"/>
                        <a14:foregroundMark x1="88716" y1="72807" x2="92607" y2="62719"/>
                        <a14:backgroundMark x1="1946" y1="42544" x2="4280" y2="45175"/>
                        <a14:backgroundMark x1="2724" y1="32018" x2="3113" y2="39474"/>
                        <a14:backgroundMark x1="2724" y1="41228" x2="2724" y2="35088"/>
                        <a14:backgroundMark x1="1946" y1="31140" x2="3113" y2="42544"/>
                        <a14:backgroundMark x1="77432" y1="36842" x2="77043" y2="38596"/>
                        <a14:backgroundMark x1="77432" y1="30702" x2="81712" y2="37719"/>
                        <a14:backgroundMark x1="84047" y1="39912" x2="80156" y2="39035"/>
                        <a14:backgroundMark x1="78210" y1="28070" x2="78210" y2="33333"/>
                        <a14:backgroundMark x1="65370" y1="87719" x2="80156" y2="77632"/>
                        <a14:backgroundMark x1="64202" y1="85965" x2="78988" y2="78509"/>
                        <a14:backgroundMark x1="78988" y1="80263" x2="76265" y2="83333"/>
                        <a14:backgroundMark x1="74319" y1="84211" x2="74319" y2="84211"/>
                        <a14:backgroundMark x1="75097" y1="84649" x2="75097" y2="84649"/>
                        <a14:backgroundMark x1="75097" y1="79825" x2="75097" y2="82895"/>
                        <a14:backgroundMark x1="20623" y1="75877" x2="21012" y2="82456"/>
                      </a14:backgroundRemoval>
                    </a14:imgEffect>
                  </a14:imgLayer>
                </a14:imgProps>
              </a:ext>
              <a:ext uri="{28A0092B-C50C-407E-A947-70E740481C1C}">
                <a14:useLocalDpi xmlns:a14="http://schemas.microsoft.com/office/drawing/2010/main"/>
              </a:ext>
            </a:extLst>
          </a:blip>
          <a:srcRect/>
          <a:stretch/>
        </p:blipFill>
        <p:spPr bwMode="auto">
          <a:xfrm>
            <a:off x="74050" y="75051"/>
            <a:ext cx="386325" cy="34217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4;p2">
            <a:extLst>
              <a:ext uri="{FF2B5EF4-FFF2-40B4-BE49-F238E27FC236}">
                <a16:creationId xmlns:a16="http://schemas.microsoft.com/office/drawing/2014/main" id="{E1C0AB2E-2504-CD57-1AED-4F10BB8B6283}"/>
              </a:ext>
            </a:extLst>
          </p:cNvPr>
          <p:cNvSpPr txBox="1"/>
          <p:nvPr/>
        </p:nvSpPr>
        <p:spPr>
          <a:xfrm>
            <a:off x="627229" y="85345"/>
            <a:ext cx="8361196" cy="7114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7EBDC3"/>
                </a:solidFill>
                <a:latin typeface="Arial"/>
                <a:ea typeface="Arial"/>
                <a:cs typeface="Arial"/>
                <a:sym typeface="Arial"/>
              </a:rPr>
              <a:t>Area 2: Measuring NSS Structure &amp; Function</a:t>
            </a:r>
            <a:endParaRPr lang="en-US" sz="2000" b="1" dirty="0">
              <a:solidFill>
                <a:srgbClr val="7EBDC3"/>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a:p>
            <a:pPr marL="0" marR="0" lvl="0" indent="0" algn="l" rtl="0">
              <a:lnSpc>
                <a:spcPct val="100000"/>
              </a:lnSpc>
              <a:spcBef>
                <a:spcPts val="0"/>
              </a:spcBef>
              <a:spcAft>
                <a:spcPts val="0"/>
              </a:spcAft>
              <a:buClr>
                <a:srgbClr val="000000"/>
              </a:buClr>
              <a:buSzPts val="2000"/>
              <a:buFont typeface="Arial"/>
              <a:buNone/>
            </a:pPr>
            <a:endParaRPr sz="2000" b="1" dirty="0">
              <a:solidFill>
                <a:schemeClr val="lt1"/>
              </a:solidFill>
            </a:endParaRPr>
          </a:p>
        </p:txBody>
      </p:sp>
      <p:pic>
        <p:nvPicPr>
          <p:cNvPr id="5" name="Picture 4">
            <a:extLst>
              <a:ext uri="{FF2B5EF4-FFF2-40B4-BE49-F238E27FC236}">
                <a16:creationId xmlns:a16="http://schemas.microsoft.com/office/drawing/2014/main" id="{8E23A35F-D0D1-F8A3-3805-46D7BA40802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4539" y="1878838"/>
            <a:ext cx="2211682" cy="2549806"/>
          </a:xfrm>
          <a:prstGeom prst="rect">
            <a:avLst/>
          </a:prstGeom>
        </p:spPr>
      </p:pic>
      <p:pic>
        <p:nvPicPr>
          <p:cNvPr id="6" name="Picture 5">
            <a:extLst>
              <a:ext uri="{FF2B5EF4-FFF2-40B4-BE49-F238E27FC236}">
                <a16:creationId xmlns:a16="http://schemas.microsoft.com/office/drawing/2014/main" id="{2607C7F1-D99F-BE84-7D1E-E0ACECE1972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708617" y="2018029"/>
            <a:ext cx="3392747" cy="2282049"/>
          </a:xfrm>
          <a:prstGeom prst="rect">
            <a:avLst/>
          </a:prstGeom>
        </p:spPr>
      </p:pic>
      <p:sp>
        <p:nvSpPr>
          <p:cNvPr id="7" name="TextBox 6">
            <a:extLst>
              <a:ext uri="{FF2B5EF4-FFF2-40B4-BE49-F238E27FC236}">
                <a16:creationId xmlns:a16="http://schemas.microsoft.com/office/drawing/2014/main" id="{98D41337-7B6C-729B-0DA7-6D90770485A2}"/>
              </a:ext>
            </a:extLst>
          </p:cNvPr>
          <p:cNvSpPr txBox="1"/>
          <p:nvPr/>
        </p:nvSpPr>
        <p:spPr>
          <a:xfrm>
            <a:off x="2588156" y="4517587"/>
            <a:ext cx="3789820" cy="307777"/>
          </a:xfrm>
          <a:prstGeom prst="rect">
            <a:avLst/>
          </a:prstGeom>
          <a:noFill/>
        </p:spPr>
        <p:txBody>
          <a:bodyPr wrap="none" rtlCol="0">
            <a:spAutoFit/>
          </a:bodyPr>
          <a:lstStyle/>
          <a:p>
            <a:pPr algn="r"/>
            <a:r>
              <a:rPr lang="en-US" b="1" dirty="0" err="1">
                <a:solidFill>
                  <a:srgbClr val="7EBDC3"/>
                </a:solidFill>
              </a:rPr>
              <a:t>Aghakhanyan</a:t>
            </a:r>
            <a:r>
              <a:rPr lang="en-US" b="1" dirty="0">
                <a:solidFill>
                  <a:srgbClr val="7EBDC3"/>
                </a:solidFill>
              </a:rPr>
              <a:t> et al. </a:t>
            </a:r>
            <a:r>
              <a:rPr lang="en-US" b="1" i="1" dirty="0" err="1">
                <a:solidFill>
                  <a:srgbClr val="7EBDC3"/>
                </a:solidFill>
              </a:rPr>
              <a:t>Neuorbiology</a:t>
            </a:r>
            <a:r>
              <a:rPr lang="en-US" b="1" i="1" dirty="0">
                <a:solidFill>
                  <a:srgbClr val="7EBDC3"/>
                </a:solidFill>
              </a:rPr>
              <a:t> of Aging</a:t>
            </a:r>
          </a:p>
        </p:txBody>
      </p:sp>
      <p:sp>
        <p:nvSpPr>
          <p:cNvPr id="11" name="Rectangle 10">
            <a:extLst>
              <a:ext uri="{FF2B5EF4-FFF2-40B4-BE49-F238E27FC236}">
                <a16:creationId xmlns:a16="http://schemas.microsoft.com/office/drawing/2014/main" id="{6B54F2BC-12E2-8915-8A3B-6F9FADB2BF63}"/>
              </a:ext>
            </a:extLst>
          </p:cNvPr>
          <p:cNvSpPr/>
          <p:nvPr/>
        </p:nvSpPr>
        <p:spPr>
          <a:xfrm>
            <a:off x="700476" y="1330625"/>
            <a:ext cx="5465144" cy="27232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86D3C83-7453-4C8B-AF29-2F9531ED6BD8}"/>
              </a:ext>
            </a:extLst>
          </p:cNvPr>
          <p:cNvGrpSpPr/>
          <p:nvPr/>
        </p:nvGrpSpPr>
        <p:grpSpPr>
          <a:xfrm>
            <a:off x="6315556" y="899227"/>
            <a:ext cx="2907427" cy="3978603"/>
            <a:chOff x="6315556" y="899227"/>
            <a:chExt cx="2907427" cy="3978603"/>
          </a:xfrm>
        </p:grpSpPr>
        <p:sp>
          <p:nvSpPr>
            <p:cNvPr id="9" name="Rectangle 8">
              <a:extLst>
                <a:ext uri="{FF2B5EF4-FFF2-40B4-BE49-F238E27FC236}">
                  <a16:creationId xmlns:a16="http://schemas.microsoft.com/office/drawing/2014/main" id="{7532D36C-231B-92BA-1D11-44C641B4441A}"/>
                </a:ext>
              </a:extLst>
            </p:cNvPr>
            <p:cNvSpPr/>
            <p:nvPr/>
          </p:nvSpPr>
          <p:spPr>
            <a:xfrm>
              <a:off x="6372057" y="899227"/>
              <a:ext cx="2794501" cy="3978603"/>
            </a:xfrm>
            <a:prstGeom prst="rect">
              <a:avLst/>
            </a:prstGeom>
            <a:solidFill>
              <a:srgbClr val="4A0D6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D9724557-11FE-4A8A-83CC-08720C11ECA5}"/>
                </a:ext>
              </a:extLst>
            </p:cNvPr>
            <p:cNvCxnSpPr>
              <a:cxnSpLocks/>
            </p:cNvCxnSpPr>
            <p:nvPr/>
          </p:nvCxnSpPr>
          <p:spPr>
            <a:xfrm>
              <a:off x="8748034" y="993783"/>
              <a:ext cx="0" cy="3727073"/>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728DC94-543A-D250-494A-840B85092514}"/>
                </a:ext>
              </a:extLst>
            </p:cNvPr>
            <p:cNvCxnSpPr>
              <a:cxnSpLocks/>
            </p:cNvCxnSpPr>
            <p:nvPr/>
          </p:nvCxnSpPr>
          <p:spPr>
            <a:xfrm>
              <a:off x="8660570" y="107342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A1986CA-79FB-6D1B-7866-A122852E9085}"/>
                </a:ext>
              </a:extLst>
            </p:cNvPr>
            <p:cNvCxnSpPr>
              <a:cxnSpLocks/>
            </p:cNvCxnSpPr>
            <p:nvPr/>
          </p:nvCxnSpPr>
          <p:spPr>
            <a:xfrm>
              <a:off x="8660570" y="138376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CF0FD29-4294-5853-56B6-38F2521F4034}"/>
                </a:ext>
              </a:extLst>
            </p:cNvPr>
            <p:cNvCxnSpPr>
              <a:cxnSpLocks/>
            </p:cNvCxnSpPr>
            <p:nvPr/>
          </p:nvCxnSpPr>
          <p:spPr>
            <a:xfrm>
              <a:off x="8660569" y="169411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7FCBE05-14FD-2D9E-A3E1-A3FD310A9B36}"/>
                </a:ext>
              </a:extLst>
            </p:cNvPr>
            <p:cNvCxnSpPr>
              <a:cxnSpLocks/>
            </p:cNvCxnSpPr>
            <p:nvPr/>
          </p:nvCxnSpPr>
          <p:spPr>
            <a:xfrm>
              <a:off x="8660568" y="200445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8CB156-B23D-AE52-450E-35F5BFAFB567}"/>
                </a:ext>
              </a:extLst>
            </p:cNvPr>
            <p:cNvCxnSpPr>
              <a:cxnSpLocks/>
            </p:cNvCxnSpPr>
            <p:nvPr/>
          </p:nvCxnSpPr>
          <p:spPr>
            <a:xfrm>
              <a:off x="8660568" y="231479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62D9BE-0F85-C6AF-E087-DEE40E604C64}"/>
                </a:ext>
              </a:extLst>
            </p:cNvPr>
            <p:cNvCxnSpPr>
              <a:cxnSpLocks/>
            </p:cNvCxnSpPr>
            <p:nvPr/>
          </p:nvCxnSpPr>
          <p:spPr>
            <a:xfrm>
              <a:off x="8660568" y="262513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87F1BB-F86D-2521-08F4-22E8E85ADCDA}"/>
                </a:ext>
              </a:extLst>
            </p:cNvPr>
            <p:cNvCxnSpPr>
              <a:cxnSpLocks/>
            </p:cNvCxnSpPr>
            <p:nvPr/>
          </p:nvCxnSpPr>
          <p:spPr>
            <a:xfrm>
              <a:off x="8660568" y="2935478"/>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611A1A9-474C-1EAA-0375-1F0052A64528}"/>
                </a:ext>
              </a:extLst>
            </p:cNvPr>
            <p:cNvCxnSpPr>
              <a:cxnSpLocks/>
            </p:cNvCxnSpPr>
            <p:nvPr/>
          </p:nvCxnSpPr>
          <p:spPr>
            <a:xfrm>
              <a:off x="8660568" y="3245820"/>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FDDAA-C236-9246-C545-B21F3C7FBEC8}"/>
                </a:ext>
              </a:extLst>
            </p:cNvPr>
            <p:cNvCxnSpPr>
              <a:cxnSpLocks/>
            </p:cNvCxnSpPr>
            <p:nvPr/>
          </p:nvCxnSpPr>
          <p:spPr>
            <a:xfrm>
              <a:off x="8660567" y="3556162"/>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A46F12-B817-EAC3-8F0A-A94E1842C0C8}"/>
                </a:ext>
              </a:extLst>
            </p:cNvPr>
            <p:cNvCxnSpPr>
              <a:cxnSpLocks/>
            </p:cNvCxnSpPr>
            <p:nvPr/>
          </p:nvCxnSpPr>
          <p:spPr>
            <a:xfrm>
              <a:off x="8660567" y="3866504"/>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A6BD86-F980-C430-5F27-EC80DEC5EE9E}"/>
                </a:ext>
              </a:extLst>
            </p:cNvPr>
            <p:cNvCxnSpPr>
              <a:cxnSpLocks/>
            </p:cNvCxnSpPr>
            <p:nvPr/>
          </p:nvCxnSpPr>
          <p:spPr>
            <a:xfrm>
              <a:off x="8660567" y="4176846"/>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437D04-F41F-2150-8D37-C4D62F720D98}"/>
                </a:ext>
              </a:extLst>
            </p:cNvPr>
            <p:cNvCxnSpPr>
              <a:cxnSpLocks/>
            </p:cNvCxnSpPr>
            <p:nvPr/>
          </p:nvCxnSpPr>
          <p:spPr>
            <a:xfrm>
              <a:off x="8660567" y="4487185"/>
              <a:ext cx="174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5AE0982-5602-1167-C3E9-73D78D2C0AE3}"/>
                </a:ext>
              </a:extLst>
            </p:cNvPr>
            <p:cNvSpPr txBox="1"/>
            <p:nvPr/>
          </p:nvSpPr>
          <p:spPr>
            <a:xfrm>
              <a:off x="8796263" y="946225"/>
              <a:ext cx="389850" cy="246221"/>
            </a:xfrm>
            <a:prstGeom prst="rect">
              <a:avLst/>
            </a:prstGeom>
            <a:noFill/>
          </p:spPr>
          <p:txBody>
            <a:bodyPr wrap="none" rtlCol="0">
              <a:spAutoFit/>
            </a:bodyPr>
            <a:lstStyle/>
            <a:p>
              <a:r>
                <a:rPr lang="en-US" sz="1000" dirty="0">
                  <a:solidFill>
                    <a:schemeClr val="bg1"/>
                  </a:solidFill>
                </a:rPr>
                <a:t>Jan</a:t>
              </a:r>
            </a:p>
          </p:txBody>
        </p:sp>
        <p:sp>
          <p:nvSpPr>
            <p:cNvPr id="50" name="TextBox 49">
              <a:extLst>
                <a:ext uri="{FF2B5EF4-FFF2-40B4-BE49-F238E27FC236}">
                  <a16:creationId xmlns:a16="http://schemas.microsoft.com/office/drawing/2014/main" id="{120E9FC5-A87A-7F34-B9FE-9D24F85ADB91}"/>
                </a:ext>
              </a:extLst>
            </p:cNvPr>
            <p:cNvSpPr txBox="1"/>
            <p:nvPr/>
          </p:nvSpPr>
          <p:spPr>
            <a:xfrm>
              <a:off x="8796263" y="1240534"/>
              <a:ext cx="404278" cy="246221"/>
            </a:xfrm>
            <a:prstGeom prst="rect">
              <a:avLst/>
            </a:prstGeom>
            <a:noFill/>
          </p:spPr>
          <p:txBody>
            <a:bodyPr wrap="none" rtlCol="0">
              <a:spAutoFit/>
            </a:bodyPr>
            <a:lstStyle/>
            <a:p>
              <a:r>
                <a:rPr lang="en-US" sz="1000" dirty="0">
                  <a:solidFill>
                    <a:schemeClr val="bg1"/>
                  </a:solidFill>
                </a:rPr>
                <a:t>Feb</a:t>
              </a:r>
            </a:p>
          </p:txBody>
        </p:sp>
        <p:sp>
          <p:nvSpPr>
            <p:cNvPr id="51" name="TextBox 50">
              <a:extLst>
                <a:ext uri="{FF2B5EF4-FFF2-40B4-BE49-F238E27FC236}">
                  <a16:creationId xmlns:a16="http://schemas.microsoft.com/office/drawing/2014/main" id="{4BD8D205-997D-861C-3E32-586C54C5FCA9}"/>
                </a:ext>
              </a:extLst>
            </p:cNvPr>
            <p:cNvSpPr txBox="1"/>
            <p:nvPr/>
          </p:nvSpPr>
          <p:spPr>
            <a:xfrm>
              <a:off x="8796263" y="1559384"/>
              <a:ext cx="405880" cy="246221"/>
            </a:xfrm>
            <a:prstGeom prst="rect">
              <a:avLst/>
            </a:prstGeom>
            <a:noFill/>
          </p:spPr>
          <p:txBody>
            <a:bodyPr wrap="none" rtlCol="0">
              <a:spAutoFit/>
            </a:bodyPr>
            <a:lstStyle/>
            <a:p>
              <a:r>
                <a:rPr lang="en-US" sz="1000" dirty="0">
                  <a:solidFill>
                    <a:schemeClr val="bg1"/>
                  </a:solidFill>
                </a:rPr>
                <a:t>Mar</a:t>
              </a:r>
            </a:p>
          </p:txBody>
        </p:sp>
        <p:sp>
          <p:nvSpPr>
            <p:cNvPr id="52" name="TextBox 51">
              <a:extLst>
                <a:ext uri="{FF2B5EF4-FFF2-40B4-BE49-F238E27FC236}">
                  <a16:creationId xmlns:a16="http://schemas.microsoft.com/office/drawing/2014/main" id="{D7A6878A-A9FE-E0A8-E7E0-107E8722F142}"/>
                </a:ext>
              </a:extLst>
            </p:cNvPr>
            <p:cNvSpPr txBox="1"/>
            <p:nvPr/>
          </p:nvSpPr>
          <p:spPr>
            <a:xfrm>
              <a:off x="8796263" y="1878234"/>
              <a:ext cx="383438" cy="246221"/>
            </a:xfrm>
            <a:prstGeom prst="rect">
              <a:avLst/>
            </a:prstGeom>
            <a:noFill/>
          </p:spPr>
          <p:txBody>
            <a:bodyPr wrap="none" rtlCol="0">
              <a:spAutoFit/>
            </a:bodyPr>
            <a:lstStyle/>
            <a:p>
              <a:r>
                <a:rPr lang="en-US" sz="1000" dirty="0">
                  <a:solidFill>
                    <a:schemeClr val="bg1"/>
                  </a:solidFill>
                </a:rPr>
                <a:t>Apr</a:t>
              </a:r>
            </a:p>
          </p:txBody>
        </p:sp>
        <p:sp>
          <p:nvSpPr>
            <p:cNvPr id="53" name="TextBox 52">
              <a:extLst>
                <a:ext uri="{FF2B5EF4-FFF2-40B4-BE49-F238E27FC236}">
                  <a16:creationId xmlns:a16="http://schemas.microsoft.com/office/drawing/2014/main" id="{CE104A11-848A-306C-917D-7CDBE9341692}"/>
                </a:ext>
              </a:extLst>
            </p:cNvPr>
            <p:cNvSpPr txBox="1"/>
            <p:nvPr/>
          </p:nvSpPr>
          <p:spPr>
            <a:xfrm>
              <a:off x="8796263" y="2188267"/>
              <a:ext cx="426720" cy="246221"/>
            </a:xfrm>
            <a:prstGeom prst="rect">
              <a:avLst/>
            </a:prstGeom>
            <a:noFill/>
          </p:spPr>
          <p:txBody>
            <a:bodyPr wrap="none" rtlCol="0">
              <a:spAutoFit/>
            </a:bodyPr>
            <a:lstStyle/>
            <a:p>
              <a:r>
                <a:rPr lang="en-US" sz="1000" dirty="0">
                  <a:solidFill>
                    <a:schemeClr val="bg1"/>
                  </a:solidFill>
                </a:rPr>
                <a:t>May</a:t>
              </a:r>
            </a:p>
          </p:txBody>
        </p:sp>
        <p:sp>
          <p:nvSpPr>
            <p:cNvPr id="54" name="TextBox 53">
              <a:extLst>
                <a:ext uri="{FF2B5EF4-FFF2-40B4-BE49-F238E27FC236}">
                  <a16:creationId xmlns:a16="http://schemas.microsoft.com/office/drawing/2014/main" id="{01F82F72-19AF-0A82-9C0E-7FB060169447}"/>
                </a:ext>
              </a:extLst>
            </p:cNvPr>
            <p:cNvSpPr txBox="1"/>
            <p:nvPr/>
          </p:nvSpPr>
          <p:spPr>
            <a:xfrm>
              <a:off x="8796263" y="2498052"/>
              <a:ext cx="389850" cy="246221"/>
            </a:xfrm>
            <a:prstGeom prst="rect">
              <a:avLst/>
            </a:prstGeom>
            <a:noFill/>
          </p:spPr>
          <p:txBody>
            <a:bodyPr wrap="none" rtlCol="0">
              <a:spAutoFit/>
            </a:bodyPr>
            <a:lstStyle/>
            <a:p>
              <a:r>
                <a:rPr lang="en-US" sz="1000" dirty="0">
                  <a:solidFill>
                    <a:schemeClr val="bg1"/>
                  </a:solidFill>
                </a:rPr>
                <a:t>Jun</a:t>
              </a:r>
            </a:p>
          </p:txBody>
        </p:sp>
        <p:sp>
          <p:nvSpPr>
            <p:cNvPr id="55" name="TextBox 54">
              <a:extLst>
                <a:ext uri="{FF2B5EF4-FFF2-40B4-BE49-F238E27FC236}">
                  <a16:creationId xmlns:a16="http://schemas.microsoft.com/office/drawing/2014/main" id="{6DB69E5A-0BAC-1D25-231F-78BD55016A99}"/>
                </a:ext>
              </a:extLst>
            </p:cNvPr>
            <p:cNvSpPr txBox="1"/>
            <p:nvPr/>
          </p:nvSpPr>
          <p:spPr>
            <a:xfrm>
              <a:off x="8796263" y="2794054"/>
              <a:ext cx="348172" cy="246221"/>
            </a:xfrm>
            <a:prstGeom prst="rect">
              <a:avLst/>
            </a:prstGeom>
            <a:noFill/>
          </p:spPr>
          <p:txBody>
            <a:bodyPr wrap="none" rtlCol="0">
              <a:spAutoFit/>
            </a:bodyPr>
            <a:lstStyle/>
            <a:p>
              <a:r>
                <a:rPr lang="en-US" sz="1000" dirty="0">
                  <a:solidFill>
                    <a:schemeClr val="bg1"/>
                  </a:solidFill>
                </a:rPr>
                <a:t>Jul</a:t>
              </a:r>
            </a:p>
          </p:txBody>
        </p:sp>
        <p:sp>
          <p:nvSpPr>
            <p:cNvPr id="56" name="TextBox 55">
              <a:extLst>
                <a:ext uri="{FF2B5EF4-FFF2-40B4-BE49-F238E27FC236}">
                  <a16:creationId xmlns:a16="http://schemas.microsoft.com/office/drawing/2014/main" id="{5BD97C20-9923-01BD-A1D5-D417BAE58A3E}"/>
                </a:ext>
              </a:extLst>
            </p:cNvPr>
            <p:cNvSpPr txBox="1"/>
            <p:nvPr/>
          </p:nvSpPr>
          <p:spPr>
            <a:xfrm>
              <a:off x="8796263" y="3126683"/>
              <a:ext cx="410690" cy="246221"/>
            </a:xfrm>
            <a:prstGeom prst="rect">
              <a:avLst/>
            </a:prstGeom>
            <a:noFill/>
          </p:spPr>
          <p:txBody>
            <a:bodyPr wrap="none" rtlCol="0">
              <a:spAutoFit/>
            </a:bodyPr>
            <a:lstStyle/>
            <a:p>
              <a:r>
                <a:rPr lang="en-US" sz="1000" dirty="0">
                  <a:solidFill>
                    <a:schemeClr val="bg1"/>
                  </a:solidFill>
                </a:rPr>
                <a:t>Aug</a:t>
              </a:r>
            </a:p>
          </p:txBody>
        </p:sp>
        <p:sp>
          <p:nvSpPr>
            <p:cNvPr id="57" name="TextBox 56">
              <a:extLst>
                <a:ext uri="{FF2B5EF4-FFF2-40B4-BE49-F238E27FC236}">
                  <a16:creationId xmlns:a16="http://schemas.microsoft.com/office/drawing/2014/main" id="{96302B91-43C0-1FD0-4B18-01B2B0655933}"/>
                </a:ext>
              </a:extLst>
            </p:cNvPr>
            <p:cNvSpPr txBox="1"/>
            <p:nvPr/>
          </p:nvSpPr>
          <p:spPr>
            <a:xfrm>
              <a:off x="8796263" y="3430061"/>
              <a:ext cx="410690" cy="246221"/>
            </a:xfrm>
            <a:prstGeom prst="rect">
              <a:avLst/>
            </a:prstGeom>
            <a:noFill/>
          </p:spPr>
          <p:txBody>
            <a:bodyPr wrap="none" rtlCol="0">
              <a:spAutoFit/>
            </a:bodyPr>
            <a:lstStyle/>
            <a:p>
              <a:r>
                <a:rPr lang="en-US" sz="1000" dirty="0">
                  <a:solidFill>
                    <a:schemeClr val="bg1"/>
                  </a:solidFill>
                </a:rPr>
                <a:t>Sep</a:t>
              </a:r>
            </a:p>
          </p:txBody>
        </p:sp>
        <p:sp>
          <p:nvSpPr>
            <p:cNvPr id="58" name="TextBox 57">
              <a:extLst>
                <a:ext uri="{FF2B5EF4-FFF2-40B4-BE49-F238E27FC236}">
                  <a16:creationId xmlns:a16="http://schemas.microsoft.com/office/drawing/2014/main" id="{626878EC-FB63-1381-8646-EC66E33D83E9}"/>
                </a:ext>
              </a:extLst>
            </p:cNvPr>
            <p:cNvSpPr txBox="1"/>
            <p:nvPr/>
          </p:nvSpPr>
          <p:spPr>
            <a:xfrm>
              <a:off x="8796263" y="3750479"/>
              <a:ext cx="383438" cy="246221"/>
            </a:xfrm>
            <a:prstGeom prst="rect">
              <a:avLst/>
            </a:prstGeom>
            <a:noFill/>
          </p:spPr>
          <p:txBody>
            <a:bodyPr wrap="none" rtlCol="0">
              <a:spAutoFit/>
            </a:bodyPr>
            <a:lstStyle/>
            <a:p>
              <a:r>
                <a:rPr lang="en-US" sz="1000" dirty="0">
                  <a:solidFill>
                    <a:schemeClr val="bg1"/>
                  </a:solidFill>
                </a:rPr>
                <a:t>Oct</a:t>
              </a:r>
            </a:p>
          </p:txBody>
        </p:sp>
        <p:sp>
          <p:nvSpPr>
            <p:cNvPr id="59" name="TextBox 58">
              <a:extLst>
                <a:ext uri="{FF2B5EF4-FFF2-40B4-BE49-F238E27FC236}">
                  <a16:creationId xmlns:a16="http://schemas.microsoft.com/office/drawing/2014/main" id="{8AE55E56-FDAF-ABB0-B848-79A586A0686C}"/>
                </a:ext>
              </a:extLst>
            </p:cNvPr>
            <p:cNvSpPr txBox="1"/>
            <p:nvPr/>
          </p:nvSpPr>
          <p:spPr>
            <a:xfrm>
              <a:off x="8796263" y="4053857"/>
              <a:ext cx="412292" cy="246221"/>
            </a:xfrm>
            <a:prstGeom prst="rect">
              <a:avLst/>
            </a:prstGeom>
            <a:noFill/>
          </p:spPr>
          <p:txBody>
            <a:bodyPr wrap="none" rtlCol="0">
              <a:spAutoFit/>
            </a:bodyPr>
            <a:lstStyle/>
            <a:p>
              <a:r>
                <a:rPr lang="en-US" sz="1000" dirty="0">
                  <a:solidFill>
                    <a:schemeClr val="bg1"/>
                  </a:solidFill>
                </a:rPr>
                <a:t>Nov</a:t>
              </a:r>
            </a:p>
          </p:txBody>
        </p:sp>
        <p:sp>
          <p:nvSpPr>
            <p:cNvPr id="60" name="TextBox 59">
              <a:extLst>
                <a:ext uri="{FF2B5EF4-FFF2-40B4-BE49-F238E27FC236}">
                  <a16:creationId xmlns:a16="http://schemas.microsoft.com/office/drawing/2014/main" id="{7A0E1956-1CDD-5926-927B-5187C483EB2E}"/>
                </a:ext>
              </a:extLst>
            </p:cNvPr>
            <p:cNvSpPr txBox="1"/>
            <p:nvPr/>
          </p:nvSpPr>
          <p:spPr>
            <a:xfrm>
              <a:off x="8796263" y="4364199"/>
              <a:ext cx="412292" cy="246221"/>
            </a:xfrm>
            <a:prstGeom prst="rect">
              <a:avLst/>
            </a:prstGeom>
            <a:noFill/>
          </p:spPr>
          <p:txBody>
            <a:bodyPr wrap="none" rtlCol="0">
              <a:spAutoFit/>
            </a:bodyPr>
            <a:lstStyle/>
            <a:p>
              <a:r>
                <a:rPr lang="en-US" sz="1000" dirty="0">
                  <a:solidFill>
                    <a:schemeClr val="bg1"/>
                  </a:solidFill>
                </a:rPr>
                <a:t>Dec</a:t>
              </a:r>
            </a:p>
          </p:txBody>
        </p:sp>
        <p:sp>
          <p:nvSpPr>
            <p:cNvPr id="61" name="TextBox 60">
              <a:extLst>
                <a:ext uri="{FF2B5EF4-FFF2-40B4-BE49-F238E27FC236}">
                  <a16:creationId xmlns:a16="http://schemas.microsoft.com/office/drawing/2014/main" id="{66707390-76B0-1B28-AC7E-A60C59F41696}"/>
                </a:ext>
              </a:extLst>
            </p:cNvPr>
            <p:cNvSpPr txBox="1"/>
            <p:nvPr/>
          </p:nvSpPr>
          <p:spPr>
            <a:xfrm>
              <a:off x="7129881" y="4056083"/>
              <a:ext cx="1601721" cy="246221"/>
            </a:xfrm>
            <a:prstGeom prst="rect">
              <a:avLst/>
            </a:prstGeom>
            <a:noFill/>
          </p:spPr>
          <p:txBody>
            <a:bodyPr wrap="none" rtlCol="0">
              <a:spAutoFit/>
            </a:bodyPr>
            <a:lstStyle/>
            <a:p>
              <a:pPr algn="r"/>
              <a:r>
                <a:rPr lang="en-US" sz="1000" dirty="0">
                  <a:solidFill>
                    <a:srgbClr val="DD99BC"/>
                  </a:solidFill>
                </a:rPr>
                <a:t>Parent et al. </a:t>
              </a:r>
              <a:r>
                <a:rPr lang="en-US" sz="1000" i="1" dirty="0">
                  <a:solidFill>
                    <a:srgbClr val="DD99BC"/>
                  </a:solidFill>
                </a:rPr>
                <a:t>Neuroimage</a:t>
              </a:r>
              <a:endParaRPr lang="en-US" sz="1000" dirty="0">
                <a:solidFill>
                  <a:srgbClr val="DD99BC"/>
                </a:solidFill>
              </a:endParaRPr>
            </a:p>
          </p:txBody>
        </p:sp>
        <p:sp>
          <p:nvSpPr>
            <p:cNvPr id="62" name="TextBox 61">
              <a:extLst>
                <a:ext uri="{FF2B5EF4-FFF2-40B4-BE49-F238E27FC236}">
                  <a16:creationId xmlns:a16="http://schemas.microsoft.com/office/drawing/2014/main" id="{BCC352EE-866A-8DD4-4680-11FD13CF8F95}"/>
                </a:ext>
              </a:extLst>
            </p:cNvPr>
            <p:cNvSpPr txBox="1"/>
            <p:nvPr/>
          </p:nvSpPr>
          <p:spPr>
            <a:xfrm>
              <a:off x="6709895" y="3430061"/>
              <a:ext cx="2021707" cy="246221"/>
            </a:xfrm>
            <a:prstGeom prst="rect">
              <a:avLst/>
            </a:prstGeom>
            <a:noFill/>
          </p:spPr>
          <p:txBody>
            <a:bodyPr wrap="none" rtlCol="0">
              <a:spAutoFit/>
            </a:bodyPr>
            <a:lstStyle/>
            <a:p>
              <a:pPr algn="r"/>
              <a:r>
                <a:rPr lang="en-US" sz="1000" dirty="0">
                  <a:solidFill>
                    <a:srgbClr val="DD99BC"/>
                  </a:solidFill>
                </a:rPr>
                <a:t>Liebe et al. </a:t>
              </a:r>
              <a:r>
                <a:rPr lang="en-US" sz="1000" i="1" dirty="0">
                  <a:solidFill>
                    <a:srgbClr val="DD99BC"/>
                  </a:solidFill>
                </a:rPr>
                <a:t>Molecular Psychiatry</a:t>
              </a:r>
              <a:endParaRPr lang="en-US" sz="1000" dirty="0">
                <a:solidFill>
                  <a:srgbClr val="DD99BC"/>
                </a:solidFill>
              </a:endParaRPr>
            </a:p>
          </p:txBody>
        </p:sp>
        <p:sp>
          <p:nvSpPr>
            <p:cNvPr id="63" name="TextBox 62">
              <a:extLst>
                <a:ext uri="{FF2B5EF4-FFF2-40B4-BE49-F238E27FC236}">
                  <a16:creationId xmlns:a16="http://schemas.microsoft.com/office/drawing/2014/main" id="{95D82E7C-8519-29BC-4DD4-A14B5FFCD75A}"/>
                </a:ext>
              </a:extLst>
            </p:cNvPr>
            <p:cNvSpPr txBox="1"/>
            <p:nvPr/>
          </p:nvSpPr>
          <p:spPr>
            <a:xfrm>
              <a:off x="6596081" y="1816538"/>
              <a:ext cx="2135521" cy="246221"/>
            </a:xfrm>
            <a:prstGeom prst="rect">
              <a:avLst/>
            </a:prstGeom>
            <a:noFill/>
          </p:spPr>
          <p:txBody>
            <a:bodyPr wrap="none" rtlCol="0">
              <a:spAutoFit/>
            </a:bodyPr>
            <a:lstStyle/>
            <a:p>
              <a:pPr algn="r"/>
              <a:r>
                <a:rPr lang="en-US" sz="1000" dirty="0">
                  <a:solidFill>
                    <a:srgbClr val="DD99BC"/>
                  </a:solidFill>
                </a:rPr>
                <a:t>Cassidy et al. </a:t>
              </a:r>
              <a:r>
                <a:rPr lang="en-US" sz="1000" i="1" dirty="0" err="1">
                  <a:solidFill>
                    <a:srgbClr val="DD99BC"/>
                  </a:solidFill>
                </a:rPr>
                <a:t>Neuropsychopharm</a:t>
              </a:r>
              <a:r>
                <a:rPr lang="en-US" sz="1000" i="1" dirty="0">
                  <a:solidFill>
                    <a:srgbClr val="DD99BC"/>
                  </a:solidFill>
                </a:rPr>
                <a:t>.</a:t>
              </a:r>
            </a:p>
          </p:txBody>
        </p:sp>
        <p:sp>
          <p:nvSpPr>
            <p:cNvPr id="64" name="TextBox 63">
              <a:extLst>
                <a:ext uri="{FF2B5EF4-FFF2-40B4-BE49-F238E27FC236}">
                  <a16:creationId xmlns:a16="http://schemas.microsoft.com/office/drawing/2014/main" id="{BE8347F4-6BE8-6047-0118-61B3D5F70378}"/>
                </a:ext>
              </a:extLst>
            </p:cNvPr>
            <p:cNvSpPr txBox="1"/>
            <p:nvPr/>
          </p:nvSpPr>
          <p:spPr>
            <a:xfrm>
              <a:off x="7141103" y="4319595"/>
              <a:ext cx="1590499" cy="246221"/>
            </a:xfrm>
            <a:prstGeom prst="rect">
              <a:avLst/>
            </a:prstGeom>
            <a:noFill/>
          </p:spPr>
          <p:txBody>
            <a:bodyPr wrap="none" rtlCol="0">
              <a:spAutoFit/>
            </a:bodyPr>
            <a:lstStyle/>
            <a:p>
              <a:pPr algn="r"/>
              <a:r>
                <a:rPr lang="en-US" sz="1000" dirty="0">
                  <a:solidFill>
                    <a:srgbClr val="7EBDC3"/>
                  </a:solidFill>
                </a:rPr>
                <a:t>Morris et al. </a:t>
              </a:r>
              <a:r>
                <a:rPr lang="en-US" sz="1000" i="1" dirty="0" err="1">
                  <a:solidFill>
                    <a:srgbClr val="7EBDC3"/>
                  </a:solidFill>
                </a:rPr>
                <a:t>NeuroImage</a:t>
              </a:r>
              <a:endParaRPr lang="en-US" sz="1000" dirty="0">
                <a:solidFill>
                  <a:srgbClr val="7EBDC3"/>
                </a:solidFill>
              </a:endParaRPr>
            </a:p>
          </p:txBody>
        </p:sp>
        <p:sp>
          <p:nvSpPr>
            <p:cNvPr id="65" name="TextBox 64">
              <a:extLst>
                <a:ext uri="{FF2B5EF4-FFF2-40B4-BE49-F238E27FC236}">
                  <a16:creationId xmlns:a16="http://schemas.microsoft.com/office/drawing/2014/main" id="{ED51EA84-E040-7482-C263-1755C5488559}"/>
                </a:ext>
              </a:extLst>
            </p:cNvPr>
            <p:cNvSpPr txBox="1"/>
            <p:nvPr/>
          </p:nvSpPr>
          <p:spPr>
            <a:xfrm>
              <a:off x="7024083" y="1978319"/>
              <a:ext cx="1707519" cy="246221"/>
            </a:xfrm>
            <a:prstGeom prst="rect">
              <a:avLst/>
            </a:prstGeom>
            <a:noFill/>
          </p:spPr>
          <p:txBody>
            <a:bodyPr wrap="none" rtlCol="0">
              <a:spAutoFit/>
            </a:bodyPr>
            <a:lstStyle/>
            <a:p>
              <a:pPr algn="r"/>
              <a:r>
                <a:rPr lang="en-US" sz="1000" dirty="0">
                  <a:solidFill>
                    <a:srgbClr val="7EBDC3"/>
                  </a:solidFill>
                </a:rPr>
                <a:t>Dahl et al. </a:t>
              </a:r>
              <a:r>
                <a:rPr lang="en-US" sz="1000" i="1" dirty="0" err="1">
                  <a:solidFill>
                    <a:srgbClr val="7EBDC3"/>
                  </a:solidFill>
                </a:rPr>
                <a:t>Neurobio</a:t>
              </a:r>
              <a:r>
                <a:rPr lang="en-US" sz="1000" i="1" dirty="0">
                  <a:solidFill>
                    <a:srgbClr val="7EBDC3"/>
                  </a:solidFill>
                </a:rPr>
                <a:t>. Aging</a:t>
              </a:r>
              <a:endParaRPr lang="en-US" sz="1000" dirty="0">
                <a:solidFill>
                  <a:srgbClr val="7EBDC3"/>
                </a:solidFill>
              </a:endParaRPr>
            </a:p>
          </p:txBody>
        </p:sp>
        <p:sp>
          <p:nvSpPr>
            <p:cNvPr id="66" name="TextBox 65">
              <a:extLst>
                <a:ext uri="{FF2B5EF4-FFF2-40B4-BE49-F238E27FC236}">
                  <a16:creationId xmlns:a16="http://schemas.microsoft.com/office/drawing/2014/main" id="{232A082A-B1B8-062C-4E8E-958DE50AAC2A}"/>
                </a:ext>
              </a:extLst>
            </p:cNvPr>
            <p:cNvSpPr txBox="1"/>
            <p:nvPr/>
          </p:nvSpPr>
          <p:spPr>
            <a:xfrm>
              <a:off x="6794854" y="1480195"/>
              <a:ext cx="1936748" cy="246221"/>
            </a:xfrm>
            <a:prstGeom prst="rect">
              <a:avLst/>
            </a:prstGeom>
            <a:noFill/>
          </p:spPr>
          <p:txBody>
            <a:bodyPr wrap="none" rtlCol="0">
              <a:spAutoFit/>
            </a:bodyPr>
            <a:lstStyle/>
            <a:p>
              <a:pPr algn="r"/>
              <a:r>
                <a:rPr lang="en-US" sz="1000" dirty="0" err="1">
                  <a:solidFill>
                    <a:srgbClr val="7EBDC3"/>
                  </a:solidFill>
                </a:rPr>
                <a:t>Prokopiou</a:t>
              </a:r>
              <a:r>
                <a:rPr lang="en-US" sz="1000" dirty="0">
                  <a:solidFill>
                    <a:srgbClr val="7EBDC3"/>
                  </a:solidFill>
                </a:rPr>
                <a:t> et al. </a:t>
              </a:r>
              <a:r>
                <a:rPr lang="en-US" sz="1000" i="1" dirty="0">
                  <a:solidFill>
                    <a:srgbClr val="7EBDC3"/>
                  </a:solidFill>
                </a:rPr>
                <a:t>Nature Comm.</a:t>
              </a:r>
              <a:endParaRPr lang="en-US" sz="1000" dirty="0">
                <a:solidFill>
                  <a:srgbClr val="7EBDC3"/>
                </a:solidFill>
              </a:endParaRPr>
            </a:p>
          </p:txBody>
        </p:sp>
        <p:sp>
          <p:nvSpPr>
            <p:cNvPr id="67" name="TextBox 66">
              <a:extLst>
                <a:ext uri="{FF2B5EF4-FFF2-40B4-BE49-F238E27FC236}">
                  <a16:creationId xmlns:a16="http://schemas.microsoft.com/office/drawing/2014/main" id="{982FE351-2CE1-095C-291A-811CDCB90676}"/>
                </a:ext>
              </a:extLst>
            </p:cNvPr>
            <p:cNvSpPr txBox="1"/>
            <p:nvPr/>
          </p:nvSpPr>
          <p:spPr>
            <a:xfrm>
              <a:off x="6315556" y="1237931"/>
              <a:ext cx="2416046" cy="246221"/>
            </a:xfrm>
            <a:prstGeom prst="rect">
              <a:avLst/>
            </a:prstGeom>
            <a:noFill/>
          </p:spPr>
          <p:txBody>
            <a:bodyPr wrap="none" rtlCol="0">
              <a:spAutoFit/>
            </a:bodyPr>
            <a:lstStyle/>
            <a:p>
              <a:pPr algn="r"/>
              <a:r>
                <a:rPr lang="en-US" sz="1000" b="1" dirty="0" err="1">
                  <a:solidFill>
                    <a:srgbClr val="7EBDC3"/>
                  </a:solidFill>
                </a:rPr>
                <a:t>Aghakhanyan</a:t>
              </a:r>
              <a:r>
                <a:rPr lang="en-US" sz="1000" b="1" dirty="0">
                  <a:solidFill>
                    <a:srgbClr val="7EBDC3"/>
                  </a:solidFill>
                </a:rPr>
                <a:t> et al. </a:t>
              </a:r>
              <a:r>
                <a:rPr lang="en-US" sz="1000" b="1" i="1" dirty="0" err="1">
                  <a:solidFill>
                    <a:srgbClr val="7EBDC3"/>
                  </a:solidFill>
                </a:rPr>
                <a:t>Neurobio</a:t>
              </a:r>
              <a:r>
                <a:rPr lang="en-US" sz="1000" b="1" i="1" dirty="0">
                  <a:solidFill>
                    <a:srgbClr val="7EBDC3"/>
                  </a:solidFill>
                </a:rPr>
                <a:t>. Aging.</a:t>
              </a:r>
            </a:p>
          </p:txBody>
        </p:sp>
        <p:sp>
          <p:nvSpPr>
            <p:cNvPr id="68" name="TextBox 67">
              <a:extLst>
                <a:ext uri="{FF2B5EF4-FFF2-40B4-BE49-F238E27FC236}">
                  <a16:creationId xmlns:a16="http://schemas.microsoft.com/office/drawing/2014/main" id="{5FF0A060-FC27-3E8A-C053-D17E18C51878}"/>
                </a:ext>
              </a:extLst>
            </p:cNvPr>
            <p:cNvSpPr txBox="1"/>
            <p:nvPr/>
          </p:nvSpPr>
          <p:spPr>
            <a:xfrm>
              <a:off x="7732611" y="3108192"/>
              <a:ext cx="998991" cy="246221"/>
            </a:xfrm>
            <a:prstGeom prst="rect">
              <a:avLst/>
            </a:prstGeom>
            <a:noFill/>
          </p:spPr>
          <p:txBody>
            <a:bodyPr wrap="none" rtlCol="0">
              <a:spAutoFit/>
            </a:bodyPr>
            <a:lstStyle/>
            <a:p>
              <a:pPr algn="r"/>
              <a:r>
                <a:rPr lang="en-US" sz="1000" dirty="0">
                  <a:solidFill>
                    <a:srgbClr val="7EBDC3"/>
                  </a:solidFill>
                </a:rPr>
                <a:t>Lin et al. </a:t>
              </a:r>
              <a:r>
                <a:rPr lang="en-US" sz="1000" i="1" dirty="0">
                  <a:solidFill>
                    <a:srgbClr val="7EBDC3"/>
                  </a:solidFill>
                </a:rPr>
                <a:t>Brain</a:t>
              </a:r>
            </a:p>
          </p:txBody>
        </p:sp>
        <p:sp>
          <p:nvSpPr>
            <p:cNvPr id="69" name="TextBox 68">
              <a:extLst>
                <a:ext uri="{FF2B5EF4-FFF2-40B4-BE49-F238E27FC236}">
                  <a16:creationId xmlns:a16="http://schemas.microsoft.com/office/drawing/2014/main" id="{35E5A1C5-4CB6-CF37-8F39-C6FA42621D98}"/>
                </a:ext>
              </a:extLst>
            </p:cNvPr>
            <p:cNvSpPr txBox="1"/>
            <p:nvPr/>
          </p:nvSpPr>
          <p:spPr>
            <a:xfrm>
              <a:off x="6881416" y="1625467"/>
              <a:ext cx="1850186" cy="246221"/>
            </a:xfrm>
            <a:prstGeom prst="rect">
              <a:avLst/>
            </a:prstGeom>
            <a:noFill/>
          </p:spPr>
          <p:txBody>
            <a:bodyPr wrap="none" rtlCol="0">
              <a:spAutoFit/>
            </a:bodyPr>
            <a:lstStyle/>
            <a:p>
              <a:pPr algn="r"/>
              <a:r>
                <a:rPr lang="en-US" sz="1000" dirty="0">
                  <a:solidFill>
                    <a:srgbClr val="92BDA3"/>
                  </a:solidFill>
                </a:rPr>
                <a:t>Jacobs et al. </a:t>
              </a:r>
              <a:r>
                <a:rPr lang="en-US" sz="1000" i="1" dirty="0" err="1">
                  <a:solidFill>
                    <a:srgbClr val="92BDA3"/>
                  </a:solidFill>
                </a:rPr>
                <a:t>Alz</a:t>
              </a:r>
              <a:r>
                <a:rPr lang="en-US" sz="1000" i="1" dirty="0">
                  <a:solidFill>
                    <a:srgbClr val="92BDA3"/>
                  </a:solidFill>
                </a:rPr>
                <a:t>. &amp; Dementia</a:t>
              </a:r>
              <a:endParaRPr lang="en-US" sz="1000" dirty="0">
                <a:solidFill>
                  <a:srgbClr val="92BDA3"/>
                </a:solidFill>
              </a:endParaRPr>
            </a:p>
          </p:txBody>
        </p:sp>
        <p:sp>
          <p:nvSpPr>
            <p:cNvPr id="70" name="TextBox 69">
              <a:extLst>
                <a:ext uri="{FF2B5EF4-FFF2-40B4-BE49-F238E27FC236}">
                  <a16:creationId xmlns:a16="http://schemas.microsoft.com/office/drawing/2014/main" id="{E5266C7E-6641-812B-E00E-55ACB5490D9F}"/>
                </a:ext>
              </a:extLst>
            </p:cNvPr>
            <p:cNvSpPr txBox="1"/>
            <p:nvPr/>
          </p:nvSpPr>
          <p:spPr>
            <a:xfrm>
              <a:off x="6735542" y="3738591"/>
              <a:ext cx="1996060" cy="246221"/>
            </a:xfrm>
            <a:prstGeom prst="rect">
              <a:avLst/>
            </a:prstGeom>
            <a:noFill/>
          </p:spPr>
          <p:txBody>
            <a:bodyPr wrap="none" rtlCol="0">
              <a:spAutoFit/>
            </a:bodyPr>
            <a:lstStyle/>
            <a:p>
              <a:pPr algn="r"/>
              <a:r>
                <a:rPr lang="en-US" sz="1000" dirty="0" err="1">
                  <a:solidFill>
                    <a:srgbClr val="92BDA3"/>
                  </a:solidFill>
                </a:rPr>
                <a:t>Gilvesy</a:t>
              </a:r>
              <a:r>
                <a:rPr lang="en-US" sz="1000" dirty="0">
                  <a:solidFill>
                    <a:srgbClr val="92BDA3"/>
                  </a:solidFill>
                </a:rPr>
                <a:t> et al. </a:t>
              </a:r>
              <a:r>
                <a:rPr lang="en-US" sz="1000" i="1" dirty="0" err="1">
                  <a:solidFill>
                    <a:srgbClr val="92BDA3"/>
                  </a:solidFill>
                </a:rPr>
                <a:t>Neuropathologica</a:t>
              </a:r>
              <a:endParaRPr lang="en-US" sz="1000" dirty="0">
                <a:solidFill>
                  <a:srgbClr val="92BDA3"/>
                </a:solidFill>
              </a:endParaRPr>
            </a:p>
          </p:txBody>
        </p:sp>
        <p:sp>
          <p:nvSpPr>
            <p:cNvPr id="71" name="TextBox 70">
              <a:extLst>
                <a:ext uri="{FF2B5EF4-FFF2-40B4-BE49-F238E27FC236}">
                  <a16:creationId xmlns:a16="http://schemas.microsoft.com/office/drawing/2014/main" id="{47AD5F1A-BE6B-C875-E70F-98E62ACFF6C5}"/>
                </a:ext>
              </a:extLst>
            </p:cNvPr>
            <p:cNvSpPr txBox="1"/>
            <p:nvPr/>
          </p:nvSpPr>
          <p:spPr>
            <a:xfrm>
              <a:off x="6669819" y="4492640"/>
              <a:ext cx="2061783" cy="246221"/>
            </a:xfrm>
            <a:prstGeom prst="rect">
              <a:avLst/>
            </a:prstGeom>
            <a:noFill/>
          </p:spPr>
          <p:txBody>
            <a:bodyPr wrap="none" rtlCol="0">
              <a:spAutoFit/>
            </a:bodyPr>
            <a:lstStyle/>
            <a:p>
              <a:pPr algn="r"/>
              <a:r>
                <a:rPr lang="en-US" sz="1000" dirty="0">
                  <a:solidFill>
                    <a:srgbClr val="92BDA3"/>
                  </a:solidFill>
                </a:rPr>
                <a:t>Murray et al. </a:t>
              </a:r>
              <a:r>
                <a:rPr lang="en-US" sz="1000" i="1" dirty="0">
                  <a:solidFill>
                    <a:srgbClr val="92BDA3"/>
                  </a:solidFill>
                </a:rPr>
                <a:t>Neurodegeneration</a:t>
              </a:r>
              <a:endParaRPr lang="en-US" sz="1000" dirty="0">
                <a:solidFill>
                  <a:srgbClr val="92BDA3"/>
                </a:solidFill>
              </a:endParaRPr>
            </a:p>
          </p:txBody>
        </p:sp>
      </p:grpSp>
      <p:cxnSp>
        <p:nvCxnSpPr>
          <p:cNvPr id="105" name="Google Shape;105;p2"/>
          <p:cNvCxnSpPr>
            <a:cxnSpLocks/>
          </p:cNvCxnSpPr>
          <p:nvPr/>
        </p:nvCxnSpPr>
        <p:spPr>
          <a:xfrm flipH="1">
            <a:off x="-23675" y="882660"/>
            <a:ext cx="9190233" cy="0"/>
          </a:xfrm>
          <a:prstGeom prst="straightConnector1">
            <a:avLst/>
          </a:prstGeom>
          <a:noFill/>
          <a:ln w="76200" cap="flat" cmpd="sng">
            <a:solidFill>
              <a:srgbClr val="FFA400"/>
            </a:solidFill>
            <a:prstDash val="solid"/>
            <a:round/>
            <a:headEnd type="none" w="sm" len="sm"/>
            <a:tailEnd type="none" w="sm" len="sm"/>
          </a:ln>
        </p:spPr>
      </p:cxnSp>
      <p:pic>
        <p:nvPicPr>
          <p:cNvPr id="108" name="Google Shape;108;p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279" y="4801624"/>
            <a:ext cx="9166558" cy="59637"/>
          </a:xfrm>
          <a:prstGeom prst="rect">
            <a:avLst/>
          </a:prstGeom>
          <a:noFill/>
          <a:ln>
            <a:noFill/>
          </a:ln>
        </p:spPr>
      </p:pic>
      <p:sp>
        <p:nvSpPr>
          <p:cNvPr id="72" name="TextBox 71">
            <a:extLst>
              <a:ext uri="{FF2B5EF4-FFF2-40B4-BE49-F238E27FC236}">
                <a16:creationId xmlns:a16="http://schemas.microsoft.com/office/drawing/2014/main" id="{328E37A6-4B96-034F-8A82-50F19F3923D4}"/>
              </a:ext>
            </a:extLst>
          </p:cNvPr>
          <p:cNvSpPr txBox="1"/>
          <p:nvPr/>
        </p:nvSpPr>
        <p:spPr>
          <a:xfrm>
            <a:off x="2867999" y="1756207"/>
            <a:ext cx="3211135" cy="307777"/>
          </a:xfrm>
          <a:prstGeom prst="rect">
            <a:avLst/>
          </a:prstGeom>
          <a:noFill/>
        </p:spPr>
        <p:txBody>
          <a:bodyPr wrap="none" rtlCol="0">
            <a:spAutoFit/>
          </a:bodyPr>
          <a:lstStyle/>
          <a:p>
            <a:r>
              <a:rPr lang="en-US" dirty="0">
                <a:solidFill>
                  <a:srgbClr val="4A0D66"/>
                </a:solidFill>
              </a:rPr>
              <a:t>Hypometabolism Related to LC Signal</a:t>
            </a:r>
          </a:p>
        </p:txBody>
      </p:sp>
      <p:sp>
        <p:nvSpPr>
          <p:cNvPr id="73" name="TextBox 72">
            <a:extLst>
              <a:ext uri="{FF2B5EF4-FFF2-40B4-BE49-F238E27FC236}">
                <a16:creationId xmlns:a16="http://schemas.microsoft.com/office/drawing/2014/main" id="{AAA4A891-93C1-EDD5-3E35-A47DAA6DF7AD}"/>
              </a:ext>
            </a:extLst>
          </p:cNvPr>
          <p:cNvSpPr txBox="1"/>
          <p:nvPr/>
        </p:nvSpPr>
        <p:spPr>
          <a:xfrm rot="16200000">
            <a:off x="-12757" y="2972882"/>
            <a:ext cx="962123" cy="307777"/>
          </a:xfrm>
          <a:prstGeom prst="rect">
            <a:avLst/>
          </a:prstGeom>
          <a:noFill/>
        </p:spPr>
        <p:txBody>
          <a:bodyPr wrap="none" rtlCol="0">
            <a:spAutoFit/>
          </a:bodyPr>
          <a:lstStyle/>
          <a:p>
            <a:r>
              <a:rPr lang="en-US" dirty="0">
                <a:solidFill>
                  <a:srgbClr val="4A0D66"/>
                </a:solidFill>
              </a:rPr>
              <a:t>LC Signal</a:t>
            </a:r>
          </a:p>
        </p:txBody>
      </p:sp>
      <p:sp>
        <p:nvSpPr>
          <p:cNvPr id="8" name="TextBox 7">
            <a:extLst>
              <a:ext uri="{FF2B5EF4-FFF2-40B4-BE49-F238E27FC236}">
                <a16:creationId xmlns:a16="http://schemas.microsoft.com/office/drawing/2014/main" id="{988BA8EA-94E2-7416-E1CE-6097435D04FC}"/>
              </a:ext>
            </a:extLst>
          </p:cNvPr>
          <p:cNvSpPr txBox="1"/>
          <p:nvPr/>
        </p:nvSpPr>
        <p:spPr>
          <a:xfrm>
            <a:off x="74050" y="974850"/>
            <a:ext cx="4897495" cy="338554"/>
          </a:xfrm>
          <a:prstGeom prst="rect">
            <a:avLst/>
          </a:prstGeom>
          <a:noFill/>
        </p:spPr>
        <p:txBody>
          <a:bodyPr wrap="none" rtlCol="0">
            <a:spAutoFit/>
          </a:bodyPr>
          <a:lstStyle/>
          <a:p>
            <a:r>
              <a:rPr lang="en-US" sz="1600" b="1" dirty="0">
                <a:solidFill>
                  <a:srgbClr val="4A0D66"/>
                </a:solidFill>
              </a:rPr>
              <a:t>Linking LC Integrity to Cortical Hypometabolism</a:t>
            </a:r>
          </a:p>
        </p:txBody>
      </p:sp>
      <p:pic>
        <p:nvPicPr>
          <p:cNvPr id="14" name="Picture 13">
            <a:extLst>
              <a:ext uri="{FF2B5EF4-FFF2-40B4-BE49-F238E27FC236}">
                <a16:creationId xmlns:a16="http://schemas.microsoft.com/office/drawing/2014/main" id="{43178DAE-AE29-B24F-DF09-7D5F3AA56B6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12102" y="-1398"/>
            <a:ext cx="849473" cy="849473"/>
          </a:xfrm>
          <a:prstGeom prst="rect">
            <a:avLst/>
          </a:prstGeom>
        </p:spPr>
      </p:pic>
    </p:spTree>
    <p:extLst>
      <p:ext uri="{BB962C8B-B14F-4D97-AF65-F5344CB8AC3E}">
        <p14:creationId xmlns:p14="http://schemas.microsoft.com/office/powerpoint/2010/main" val="25236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2143</TotalTime>
  <Words>2382</Words>
  <Application>Microsoft Macintosh PowerPoint</Application>
  <PresentationFormat>On-screen Show (16:9)</PresentationFormat>
  <Paragraphs>451</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ISTAART members receive exclusive benefits related to the Alzheimer’s Association International Conference®, highly ranked neurology  and geriatric journals, and ISTAART’s unique Professional Interest Areas. </dc:title>
  <dc:creator>Jodi R. Titiner</dc:creator>
  <cp:lastModifiedBy>Microsoft Office User</cp:lastModifiedBy>
  <cp:revision>55</cp:revision>
  <dcterms:modified xsi:type="dcterms:W3CDTF">2023-01-20T17:15:43Z</dcterms:modified>
</cp:coreProperties>
</file>